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Default Extension="wav" ContentType="audio/x-wav"/>
  <Default Extension="gif" ContentType="image/gi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notesSlides/notesSlide3.xml" ContentType="application/vnd.openxmlformats-officedocument.presentationml.notesSlide+xml"/>
  <Override PartName="/ppt/tags/tag2.xml" ContentType="application/vnd.openxmlformats-officedocument.presentationml.tags+xml"/>
  <Override PartName="/ppt/notesSlides/notesSlide4.xml" ContentType="application/vnd.openxmlformats-officedocument.presentationml.notesSlide+xml"/>
  <Override PartName="/ppt/tags/tag3.xml" ContentType="application/vnd.openxmlformats-officedocument.presentationml.tags+xml"/>
  <Override PartName="/ppt/notesSlides/notesSlide5.xml" ContentType="application/vnd.openxmlformats-officedocument.presentationml.notesSlide+xml"/>
  <Override PartName="/ppt/tags/tag4.xml" ContentType="application/vnd.openxmlformats-officedocument.presentationml.tags+xml"/>
  <Override PartName="/ppt/notesSlides/notesSlide6.xml" ContentType="application/vnd.openxmlformats-officedocument.presentationml.notesSlide+xml"/>
  <Override PartName="/ppt/tags/tag5.xml" ContentType="application/vnd.openxmlformats-officedocument.presentationml.tags+xml"/>
  <Override PartName="/ppt/notesSlides/notesSlide7.xml" ContentType="application/vnd.openxmlformats-officedocument.presentationml.notesSlide+xml"/>
  <Override PartName="/ppt/tags/tag6.xml" ContentType="application/vnd.openxmlformats-officedocument.presentationml.tags+xml"/>
  <Override PartName="/ppt/notesSlides/notesSlide8.xml" ContentType="application/vnd.openxmlformats-officedocument.presentationml.notesSlide+xml"/>
  <Override PartName="/ppt/tags/tag7.xml" ContentType="application/vnd.openxmlformats-officedocument.presentationml.tags+xml"/>
  <Override PartName="/ppt/notesSlides/notesSlide9.xml" ContentType="application/vnd.openxmlformats-officedocument.presentationml.notesSlide+xml"/>
  <Override PartName="/ppt/tags/tag8.xml" ContentType="application/vnd.openxmlformats-officedocument.presentationml.tags+xml"/>
  <Override PartName="/ppt/notesSlides/notesSlide10.xml" ContentType="application/vnd.openxmlformats-officedocument.presentationml.notesSlide+xml"/>
  <Override PartName="/ppt/tags/tag9.xml" ContentType="application/vnd.openxmlformats-officedocument.presentationml.tags+xml"/>
  <Override PartName="/ppt/notesSlides/notesSlide11.xml" ContentType="application/vnd.openxmlformats-officedocument.presentationml.notesSlide+xml"/>
  <Override PartName="/ppt/tags/tag10.xml" ContentType="application/vnd.openxmlformats-officedocument.presentationml.tags+xml"/>
  <Override PartName="/ppt/notesSlides/notesSlide12.xml" ContentType="application/vnd.openxmlformats-officedocument.presentationml.notesSlide+xml"/>
  <Override PartName="/ppt/tags/tag11.xml" ContentType="application/vnd.openxmlformats-officedocument.presentationml.tags+xml"/>
  <Override PartName="/ppt/notesSlides/notesSlide13.xml" ContentType="application/vnd.openxmlformats-officedocument.presentationml.notesSlide+xml"/>
  <Override PartName="/ppt/tags/tag12.xml" ContentType="application/vnd.openxmlformats-officedocument.presentationml.tags+xml"/>
  <Override PartName="/ppt/notesSlides/notesSlide14.xml" ContentType="application/vnd.openxmlformats-officedocument.presentationml.notesSlide+xml"/>
  <Override PartName="/ppt/tags/tag13.xml" ContentType="application/vnd.openxmlformats-officedocument.presentationml.tags+xml"/>
  <Override PartName="/ppt/notesSlides/notesSlide15.xml" ContentType="application/vnd.openxmlformats-officedocument.presentationml.notesSlide+xml"/>
  <Override PartName="/ppt/tags/tag14.xml" ContentType="application/vnd.openxmlformats-officedocument.presentationml.tags+xml"/>
  <Override PartName="/ppt/notesSlides/notesSlide16.xml" ContentType="application/vnd.openxmlformats-officedocument.presentationml.notesSlide+xml"/>
  <Override PartName="/ppt/tags/tag15.xml" ContentType="application/vnd.openxmlformats-officedocument.presentationml.tags+xml"/>
  <Override PartName="/ppt/notesSlides/notesSlide17.xml" ContentType="application/vnd.openxmlformats-officedocument.presentationml.notesSlide+xml"/>
  <Override PartName="/ppt/tags/tag16.xml" ContentType="application/vnd.openxmlformats-officedocument.presentationml.tags+xml"/>
  <Override PartName="/ppt/notesSlides/notesSlide18.xml" ContentType="application/vnd.openxmlformats-officedocument.presentationml.notesSlide+xml"/>
  <Override PartName="/ppt/tags/tag17.xml" ContentType="application/vnd.openxmlformats-officedocument.presentationml.tags+xml"/>
  <Override PartName="/ppt/notesSlides/notesSlide19.xml" ContentType="application/vnd.openxmlformats-officedocument.presentationml.notesSlide+xml"/>
  <Override PartName="/ppt/tags/tag18.xml" ContentType="application/vnd.openxmlformats-officedocument.presentationml.tags+xml"/>
  <Override PartName="/ppt/notesSlides/notesSlide20.xml" ContentType="application/vnd.openxmlformats-officedocument.presentationml.notesSlide+xml"/>
  <Override PartName="/ppt/tags/tag19.xml" ContentType="application/vnd.openxmlformats-officedocument.presentationml.tags+xml"/>
  <Override PartName="/ppt/notesSlides/notesSlide21.xml" ContentType="application/vnd.openxmlformats-officedocument.presentationml.notesSlide+xml"/>
  <Override PartName="/ppt/tags/tag20.xml" ContentType="application/vnd.openxmlformats-officedocument.presentationml.tags+xml"/>
  <Override PartName="/ppt/notesSlides/notesSlide22.xml" ContentType="application/vnd.openxmlformats-officedocument.presentationml.notesSlide+xml"/>
  <Override PartName="/ppt/tags/tag21.xml" ContentType="application/vnd.openxmlformats-officedocument.presentationml.tags+xml"/>
  <Override PartName="/ppt/notesSlides/notesSlide23.xml" ContentType="application/vnd.openxmlformats-officedocument.presentationml.notesSlide+xml"/>
  <Override PartName="/ppt/tags/tag22.xml" ContentType="application/vnd.openxmlformats-officedocument.presentationml.tags+xml"/>
  <Override PartName="/ppt/notesSlides/notesSlide24.xml" ContentType="application/vnd.openxmlformats-officedocument.presentationml.notesSlide+xml"/>
  <Override PartName="/ppt/tags/tag23.xml" ContentType="application/vnd.openxmlformats-officedocument.presentationml.tags+xml"/>
  <Override PartName="/ppt/notesSlides/notesSlide25.xml" ContentType="application/vnd.openxmlformats-officedocument.presentationml.notesSlide+xml"/>
  <Override PartName="/ppt/tags/tag24.xml" ContentType="application/vnd.openxmlformats-officedocument.presentationml.tags+xml"/>
  <Override PartName="/ppt/notesSlides/notesSlide26.xml" ContentType="application/vnd.openxmlformats-officedocument.presentationml.notesSlide+xml"/>
  <Override PartName="/ppt/tags/tag25.xml" ContentType="application/vnd.openxmlformats-officedocument.presentationml.tags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7"/>
  </p:notesMasterIdLst>
  <p:sldIdLst>
    <p:sldId id="282" r:id="rId2"/>
    <p:sldId id="403" r:id="rId3"/>
    <p:sldId id="259" r:id="rId4"/>
    <p:sldId id="266" r:id="rId5"/>
    <p:sldId id="342" r:id="rId6"/>
    <p:sldId id="267" r:id="rId7"/>
    <p:sldId id="309" r:id="rId8"/>
    <p:sldId id="269" r:id="rId9"/>
    <p:sldId id="264" r:id="rId10"/>
    <p:sldId id="278" r:id="rId11"/>
    <p:sldId id="314" r:id="rId12"/>
    <p:sldId id="315" r:id="rId13"/>
    <p:sldId id="310" r:id="rId14"/>
    <p:sldId id="409" r:id="rId15"/>
    <p:sldId id="311" r:id="rId16"/>
    <p:sldId id="312" r:id="rId17"/>
    <p:sldId id="378" r:id="rId18"/>
    <p:sldId id="313" r:id="rId19"/>
    <p:sldId id="351" r:id="rId20"/>
    <p:sldId id="316" r:id="rId21"/>
    <p:sldId id="317" r:id="rId22"/>
    <p:sldId id="343" r:id="rId23"/>
    <p:sldId id="404" r:id="rId24"/>
    <p:sldId id="319" r:id="rId25"/>
    <p:sldId id="270" r:id="rId26"/>
    <p:sldId id="272" r:id="rId27"/>
    <p:sldId id="320" r:id="rId28"/>
    <p:sldId id="318" r:id="rId29"/>
    <p:sldId id="329" r:id="rId30"/>
    <p:sldId id="410" r:id="rId31"/>
    <p:sldId id="411" r:id="rId32"/>
    <p:sldId id="412" r:id="rId33"/>
    <p:sldId id="402" r:id="rId34"/>
    <p:sldId id="332" r:id="rId35"/>
    <p:sldId id="334" r:id="rId36"/>
    <p:sldId id="413" r:id="rId37"/>
    <p:sldId id="347" r:id="rId38"/>
    <p:sldId id="348" r:id="rId39"/>
    <p:sldId id="330" r:id="rId40"/>
    <p:sldId id="336" r:id="rId41"/>
    <p:sldId id="331" r:id="rId42"/>
    <p:sldId id="345" r:id="rId43"/>
    <p:sldId id="346" r:id="rId44"/>
    <p:sldId id="277" r:id="rId45"/>
    <p:sldId id="263" r:id="rId4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15">
          <p15:clr>
            <a:srgbClr val="A4A3A4"/>
          </p15:clr>
        </p15:guide>
        <p15:guide id="2" pos="387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AA400"/>
    <a:srgbClr val="00702C"/>
    <a:srgbClr val="4C4676"/>
    <a:srgbClr val="298CC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860" autoAdjust="0"/>
    <p:restoredTop sz="94660"/>
  </p:normalViewPr>
  <p:slideViewPr>
    <p:cSldViewPr snapToGrid="0" showGuides="1">
      <p:cViewPr varScale="1">
        <p:scale>
          <a:sx n="69" d="100"/>
          <a:sy n="69" d="100"/>
        </p:scale>
        <p:origin x="678" y="72"/>
      </p:cViewPr>
      <p:guideLst>
        <p:guide orient="horz" pos="2115"/>
        <p:guide pos="387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39" d="100"/>
        <a:sy n="139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DAF21E-AA1D-4678-9985-583FF147C867}" type="datetimeFigureOut">
              <a:rPr lang="zh-CN" altLang="en-US" smtClean="0"/>
              <a:t>2019/12/4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7E13EF-56DF-477F-9799-2CC6E8A63DC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7E13EF-56DF-477F-9799-2CC6E8A63DC6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7E13EF-56DF-477F-9799-2CC6E8A63DC6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7E13EF-56DF-477F-9799-2CC6E8A63DC6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7E13EF-56DF-477F-9799-2CC6E8A63DC6}" type="slidenum">
              <a:rPr lang="zh-CN" altLang="en-US" smtClean="0"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7E13EF-56DF-477F-9799-2CC6E8A63DC6}" type="slidenum">
              <a:rPr lang="zh-CN" altLang="en-US" smtClean="0"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7E13EF-56DF-477F-9799-2CC6E8A63DC6}" type="slidenum">
              <a:rPr lang="zh-CN" altLang="en-US" smtClean="0"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7E13EF-56DF-477F-9799-2CC6E8A63DC6}" type="slidenum">
              <a:rPr lang="zh-CN" altLang="en-US" smtClean="0"/>
              <a:t>18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7E13EF-56DF-477F-9799-2CC6E8A63DC6}" type="slidenum">
              <a:rPr lang="zh-CN" altLang="en-US" smtClean="0"/>
              <a:t>20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7E13EF-56DF-477F-9799-2CC6E8A63DC6}" type="slidenum">
              <a:rPr lang="zh-CN" altLang="en-US" smtClean="0"/>
              <a:t>25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7E13EF-56DF-477F-9799-2CC6E8A63DC6}" type="slidenum">
              <a:rPr lang="zh-CN" altLang="en-US" smtClean="0"/>
              <a:t>26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7E13EF-56DF-477F-9799-2CC6E8A63DC6}" type="slidenum">
              <a:rPr lang="zh-CN" altLang="en-US" smtClean="0"/>
              <a:t>29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7E13EF-56DF-477F-9799-2CC6E8A63DC6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7E13EF-56DF-477F-9799-2CC6E8A63DC6}" type="slidenum">
              <a:rPr lang="zh-CN" altLang="en-US" smtClean="0"/>
              <a:t>34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7E13EF-56DF-477F-9799-2CC6E8A63DC6}" type="slidenum">
              <a:rPr lang="zh-CN" altLang="en-US" smtClean="0"/>
              <a:t>35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7E13EF-56DF-477F-9799-2CC6E8A63DC6}" type="slidenum">
              <a:rPr lang="zh-CN" altLang="en-US" smtClean="0"/>
              <a:t>39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7E13EF-56DF-477F-9799-2CC6E8A63DC6}" type="slidenum">
              <a:rPr lang="zh-CN" altLang="en-US" smtClean="0"/>
              <a:t>40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7E13EF-56DF-477F-9799-2CC6E8A63DC6}" type="slidenum">
              <a:rPr lang="zh-CN" altLang="en-US" smtClean="0"/>
              <a:t>41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7E13EF-56DF-477F-9799-2CC6E8A63DC6}" type="slidenum">
              <a:rPr lang="zh-CN" altLang="en-US" smtClean="0"/>
              <a:t>42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7E13EF-56DF-477F-9799-2CC6E8A63DC6}" type="slidenum">
              <a:rPr lang="zh-CN" altLang="en-US" smtClean="0"/>
              <a:t>43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7E13EF-56DF-477F-9799-2CC6E8A63DC6}" type="slidenum">
              <a:rPr lang="zh-CN" altLang="en-US" smtClean="0"/>
              <a:t>44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7E13EF-56DF-477F-9799-2CC6E8A63DC6}" type="slidenum">
              <a:rPr lang="zh-CN" altLang="en-US" smtClean="0"/>
              <a:t>45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7E13EF-56DF-477F-9799-2CC6E8A63DC6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7E13EF-56DF-477F-9799-2CC6E8A63DC6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7E13EF-56DF-477F-9799-2CC6E8A63DC6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7E13EF-56DF-477F-9799-2CC6E8A63DC6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7E13EF-56DF-477F-9799-2CC6E8A63DC6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7E13EF-56DF-477F-9799-2CC6E8A63DC6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7E13EF-56DF-477F-9799-2CC6E8A63DC6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6"/>
          <p:cNvSpPr txBox="1"/>
          <p:nvPr userDrawn="1"/>
        </p:nvSpPr>
        <p:spPr>
          <a:xfrm>
            <a:off x="4043095" y="2181943"/>
            <a:ext cx="6818854" cy="56618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endParaRPr lang="zh-CN" altLang="en-US" sz="3079" b="1" dirty="0">
              <a:solidFill>
                <a:srgbClr val="339B6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TextBox 7"/>
          <p:cNvSpPr txBox="1"/>
          <p:nvPr userDrawn="1"/>
        </p:nvSpPr>
        <p:spPr>
          <a:xfrm>
            <a:off x="4043095" y="2663277"/>
            <a:ext cx="4179114" cy="88190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endParaRPr lang="zh-CN" altLang="en-US" sz="5131" b="1" dirty="0">
              <a:solidFill>
                <a:srgbClr val="40404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TextBox 8"/>
          <p:cNvSpPr txBox="1"/>
          <p:nvPr userDrawn="1"/>
        </p:nvSpPr>
        <p:spPr>
          <a:xfrm>
            <a:off x="4064272" y="3907066"/>
            <a:ext cx="6797677" cy="51873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lnSpc>
                <a:spcPct val="150000"/>
              </a:lnSpc>
              <a:defRPr/>
            </a:pPr>
            <a:endParaRPr lang="zh-CN" altLang="en-US" sz="1847" dirty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414186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图片占位符 9"/>
          <p:cNvSpPr>
            <a:spLocks noGrp="1"/>
          </p:cNvSpPr>
          <p:nvPr>
            <p:ph type="pic" sz="quarter" idx="10"/>
          </p:nvPr>
        </p:nvSpPr>
        <p:spPr>
          <a:xfrm>
            <a:off x="1685124" y="2266122"/>
            <a:ext cx="1829038" cy="1828676"/>
          </a:xfrm>
          <a:custGeom>
            <a:avLst/>
            <a:gdLst>
              <a:gd name="connsiteX0" fmla="*/ 1080000 w 2160000"/>
              <a:gd name="connsiteY0" fmla="*/ 0 h 2159572"/>
              <a:gd name="connsiteX1" fmla="*/ 2160000 w 2160000"/>
              <a:gd name="connsiteY1" fmla="*/ 1079786 h 2159572"/>
              <a:gd name="connsiteX2" fmla="*/ 1080000 w 2160000"/>
              <a:gd name="connsiteY2" fmla="*/ 2159572 h 2159572"/>
              <a:gd name="connsiteX3" fmla="*/ 0 w 2160000"/>
              <a:gd name="connsiteY3" fmla="*/ 1079786 h 2159572"/>
              <a:gd name="connsiteX4" fmla="*/ 1080000 w 2160000"/>
              <a:gd name="connsiteY4" fmla="*/ 0 h 21595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0000" h="2159572">
                <a:moveTo>
                  <a:pt x="1080000" y="0"/>
                </a:moveTo>
                <a:cubicBezTo>
                  <a:pt x="1676468" y="0"/>
                  <a:pt x="2160000" y="483437"/>
                  <a:pt x="2160000" y="1079786"/>
                </a:cubicBezTo>
                <a:cubicBezTo>
                  <a:pt x="2160000" y="1676135"/>
                  <a:pt x="1676468" y="2159572"/>
                  <a:pt x="1080000" y="2159572"/>
                </a:cubicBezTo>
                <a:cubicBezTo>
                  <a:pt x="483532" y="2159572"/>
                  <a:pt x="0" y="1676135"/>
                  <a:pt x="0" y="1079786"/>
                </a:cubicBezTo>
                <a:cubicBezTo>
                  <a:pt x="0" y="483437"/>
                  <a:pt x="483532" y="0"/>
                  <a:pt x="108000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1" name="图片占位符 10"/>
          <p:cNvSpPr>
            <a:spLocks noGrp="1"/>
          </p:cNvSpPr>
          <p:nvPr>
            <p:ph type="pic" sz="quarter" idx="11"/>
          </p:nvPr>
        </p:nvSpPr>
        <p:spPr>
          <a:xfrm>
            <a:off x="5182274" y="2266122"/>
            <a:ext cx="1829038" cy="1828676"/>
          </a:xfrm>
          <a:custGeom>
            <a:avLst/>
            <a:gdLst>
              <a:gd name="connsiteX0" fmla="*/ 1080000 w 2160000"/>
              <a:gd name="connsiteY0" fmla="*/ 0 h 2159572"/>
              <a:gd name="connsiteX1" fmla="*/ 2160000 w 2160000"/>
              <a:gd name="connsiteY1" fmla="*/ 1079786 h 2159572"/>
              <a:gd name="connsiteX2" fmla="*/ 1080000 w 2160000"/>
              <a:gd name="connsiteY2" fmla="*/ 2159572 h 2159572"/>
              <a:gd name="connsiteX3" fmla="*/ 0 w 2160000"/>
              <a:gd name="connsiteY3" fmla="*/ 1079786 h 2159572"/>
              <a:gd name="connsiteX4" fmla="*/ 1080000 w 2160000"/>
              <a:gd name="connsiteY4" fmla="*/ 0 h 21595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0000" h="2159572">
                <a:moveTo>
                  <a:pt x="1080000" y="0"/>
                </a:moveTo>
                <a:cubicBezTo>
                  <a:pt x="1676468" y="0"/>
                  <a:pt x="2160000" y="483437"/>
                  <a:pt x="2160000" y="1079786"/>
                </a:cubicBezTo>
                <a:cubicBezTo>
                  <a:pt x="2160000" y="1676135"/>
                  <a:pt x="1676468" y="2159572"/>
                  <a:pt x="1080000" y="2159572"/>
                </a:cubicBezTo>
                <a:cubicBezTo>
                  <a:pt x="483532" y="2159572"/>
                  <a:pt x="0" y="1676135"/>
                  <a:pt x="0" y="1079786"/>
                </a:cubicBezTo>
                <a:cubicBezTo>
                  <a:pt x="0" y="483437"/>
                  <a:pt x="483532" y="0"/>
                  <a:pt x="108000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2" name="图片占位符 11"/>
          <p:cNvSpPr>
            <a:spLocks noGrp="1"/>
          </p:cNvSpPr>
          <p:nvPr>
            <p:ph type="pic" sz="quarter" idx="12"/>
          </p:nvPr>
        </p:nvSpPr>
        <p:spPr>
          <a:xfrm>
            <a:off x="8679425" y="2266122"/>
            <a:ext cx="1829038" cy="1828676"/>
          </a:xfrm>
          <a:custGeom>
            <a:avLst/>
            <a:gdLst>
              <a:gd name="connsiteX0" fmla="*/ 1080000 w 2160000"/>
              <a:gd name="connsiteY0" fmla="*/ 0 h 2159572"/>
              <a:gd name="connsiteX1" fmla="*/ 2160000 w 2160000"/>
              <a:gd name="connsiteY1" fmla="*/ 1079786 h 2159572"/>
              <a:gd name="connsiteX2" fmla="*/ 1080000 w 2160000"/>
              <a:gd name="connsiteY2" fmla="*/ 2159572 h 2159572"/>
              <a:gd name="connsiteX3" fmla="*/ 0 w 2160000"/>
              <a:gd name="connsiteY3" fmla="*/ 1079786 h 2159572"/>
              <a:gd name="connsiteX4" fmla="*/ 1080000 w 2160000"/>
              <a:gd name="connsiteY4" fmla="*/ 0 h 21595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0000" h="2159572">
                <a:moveTo>
                  <a:pt x="1080000" y="0"/>
                </a:moveTo>
                <a:cubicBezTo>
                  <a:pt x="1676468" y="0"/>
                  <a:pt x="2160000" y="483437"/>
                  <a:pt x="2160000" y="1079786"/>
                </a:cubicBezTo>
                <a:cubicBezTo>
                  <a:pt x="2160000" y="1676135"/>
                  <a:pt x="1676468" y="2159572"/>
                  <a:pt x="1080000" y="2159572"/>
                </a:cubicBezTo>
                <a:cubicBezTo>
                  <a:pt x="483532" y="2159572"/>
                  <a:pt x="0" y="1676135"/>
                  <a:pt x="0" y="1079786"/>
                </a:cubicBezTo>
                <a:cubicBezTo>
                  <a:pt x="0" y="483437"/>
                  <a:pt x="483532" y="0"/>
                  <a:pt x="108000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图片占位符 13"/>
          <p:cNvSpPr>
            <a:spLocks noGrp="1"/>
          </p:cNvSpPr>
          <p:nvPr>
            <p:ph type="pic" sz="quarter" idx="10"/>
          </p:nvPr>
        </p:nvSpPr>
        <p:spPr>
          <a:xfrm>
            <a:off x="1293017" y="1787635"/>
            <a:ext cx="1767538" cy="1768040"/>
          </a:xfrm>
          <a:custGeom>
            <a:avLst/>
            <a:gdLst>
              <a:gd name="connsiteX0" fmla="*/ 883769 w 1767538"/>
              <a:gd name="connsiteY0" fmla="*/ 0 h 1768040"/>
              <a:gd name="connsiteX1" fmla="*/ 1767538 w 1767538"/>
              <a:gd name="connsiteY1" fmla="*/ 884020 h 1768040"/>
              <a:gd name="connsiteX2" fmla="*/ 883769 w 1767538"/>
              <a:gd name="connsiteY2" fmla="*/ 1768040 h 1768040"/>
              <a:gd name="connsiteX3" fmla="*/ 0 w 1767538"/>
              <a:gd name="connsiteY3" fmla="*/ 884020 h 1768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7538" h="1768040">
                <a:moveTo>
                  <a:pt x="883769" y="0"/>
                </a:moveTo>
                <a:lnTo>
                  <a:pt x="1767538" y="884020"/>
                </a:lnTo>
                <a:lnTo>
                  <a:pt x="883769" y="1768040"/>
                </a:lnTo>
                <a:lnTo>
                  <a:pt x="0" y="88402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1"/>
          </p:nvPr>
        </p:nvSpPr>
        <p:spPr>
          <a:xfrm>
            <a:off x="3230786" y="2427901"/>
            <a:ext cx="1767538" cy="1768040"/>
          </a:xfrm>
          <a:custGeom>
            <a:avLst/>
            <a:gdLst>
              <a:gd name="connsiteX0" fmla="*/ 883769 w 1767538"/>
              <a:gd name="connsiteY0" fmla="*/ 0 h 1768040"/>
              <a:gd name="connsiteX1" fmla="*/ 1767538 w 1767538"/>
              <a:gd name="connsiteY1" fmla="*/ 884020 h 1768040"/>
              <a:gd name="connsiteX2" fmla="*/ 883769 w 1767538"/>
              <a:gd name="connsiteY2" fmla="*/ 1768040 h 1768040"/>
              <a:gd name="connsiteX3" fmla="*/ 0 w 1767538"/>
              <a:gd name="connsiteY3" fmla="*/ 884020 h 1768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7538" h="1768040">
                <a:moveTo>
                  <a:pt x="883769" y="0"/>
                </a:moveTo>
                <a:lnTo>
                  <a:pt x="1767538" y="884020"/>
                </a:lnTo>
                <a:lnTo>
                  <a:pt x="883769" y="1768040"/>
                </a:lnTo>
                <a:lnTo>
                  <a:pt x="0" y="88402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6" name="图片占位符 15"/>
          <p:cNvSpPr>
            <a:spLocks noGrp="1"/>
          </p:cNvSpPr>
          <p:nvPr>
            <p:ph type="pic" sz="quarter" idx="12"/>
          </p:nvPr>
        </p:nvSpPr>
        <p:spPr>
          <a:xfrm>
            <a:off x="5168555" y="1787635"/>
            <a:ext cx="1767538" cy="1768040"/>
          </a:xfrm>
          <a:custGeom>
            <a:avLst/>
            <a:gdLst>
              <a:gd name="connsiteX0" fmla="*/ 883769 w 1767538"/>
              <a:gd name="connsiteY0" fmla="*/ 0 h 1768040"/>
              <a:gd name="connsiteX1" fmla="*/ 1767538 w 1767538"/>
              <a:gd name="connsiteY1" fmla="*/ 884020 h 1768040"/>
              <a:gd name="connsiteX2" fmla="*/ 883769 w 1767538"/>
              <a:gd name="connsiteY2" fmla="*/ 1768040 h 1768040"/>
              <a:gd name="connsiteX3" fmla="*/ 0 w 1767538"/>
              <a:gd name="connsiteY3" fmla="*/ 884020 h 1768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7538" h="1768040">
                <a:moveTo>
                  <a:pt x="883769" y="0"/>
                </a:moveTo>
                <a:lnTo>
                  <a:pt x="1767538" y="884020"/>
                </a:lnTo>
                <a:lnTo>
                  <a:pt x="883769" y="1768040"/>
                </a:lnTo>
                <a:lnTo>
                  <a:pt x="0" y="88402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8" name="图片占位符 17"/>
          <p:cNvSpPr>
            <a:spLocks noGrp="1"/>
          </p:cNvSpPr>
          <p:nvPr>
            <p:ph type="pic" sz="quarter" idx="13"/>
          </p:nvPr>
        </p:nvSpPr>
        <p:spPr>
          <a:xfrm>
            <a:off x="7167864" y="2427901"/>
            <a:ext cx="1767538" cy="1768040"/>
          </a:xfrm>
          <a:custGeom>
            <a:avLst/>
            <a:gdLst>
              <a:gd name="connsiteX0" fmla="*/ 883769 w 1767538"/>
              <a:gd name="connsiteY0" fmla="*/ 0 h 1768040"/>
              <a:gd name="connsiteX1" fmla="*/ 1767538 w 1767538"/>
              <a:gd name="connsiteY1" fmla="*/ 884020 h 1768040"/>
              <a:gd name="connsiteX2" fmla="*/ 883769 w 1767538"/>
              <a:gd name="connsiteY2" fmla="*/ 1768040 h 1768040"/>
              <a:gd name="connsiteX3" fmla="*/ 0 w 1767538"/>
              <a:gd name="connsiteY3" fmla="*/ 884020 h 1768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7538" h="1768040">
                <a:moveTo>
                  <a:pt x="883769" y="0"/>
                </a:moveTo>
                <a:lnTo>
                  <a:pt x="1767538" y="884020"/>
                </a:lnTo>
                <a:lnTo>
                  <a:pt x="883769" y="1768040"/>
                </a:lnTo>
                <a:lnTo>
                  <a:pt x="0" y="88402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7" name="图片占位符 16"/>
          <p:cNvSpPr>
            <a:spLocks noGrp="1"/>
          </p:cNvSpPr>
          <p:nvPr>
            <p:ph type="pic" sz="quarter" idx="14"/>
          </p:nvPr>
        </p:nvSpPr>
        <p:spPr>
          <a:xfrm>
            <a:off x="9131445" y="1787635"/>
            <a:ext cx="1767538" cy="1768040"/>
          </a:xfrm>
          <a:custGeom>
            <a:avLst/>
            <a:gdLst>
              <a:gd name="connsiteX0" fmla="*/ 883769 w 1767538"/>
              <a:gd name="connsiteY0" fmla="*/ 0 h 1768040"/>
              <a:gd name="connsiteX1" fmla="*/ 1767538 w 1767538"/>
              <a:gd name="connsiteY1" fmla="*/ 884020 h 1768040"/>
              <a:gd name="connsiteX2" fmla="*/ 883769 w 1767538"/>
              <a:gd name="connsiteY2" fmla="*/ 1768040 h 1768040"/>
              <a:gd name="connsiteX3" fmla="*/ 0 w 1767538"/>
              <a:gd name="connsiteY3" fmla="*/ 884020 h 1768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7538" h="1768040">
                <a:moveTo>
                  <a:pt x="883769" y="0"/>
                </a:moveTo>
                <a:lnTo>
                  <a:pt x="1767538" y="884020"/>
                </a:lnTo>
                <a:lnTo>
                  <a:pt x="883769" y="1768040"/>
                </a:lnTo>
                <a:lnTo>
                  <a:pt x="0" y="88402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图片占位符 9"/>
          <p:cNvSpPr>
            <a:spLocks noGrp="1"/>
          </p:cNvSpPr>
          <p:nvPr>
            <p:ph type="pic" sz="quarter" idx="10"/>
          </p:nvPr>
        </p:nvSpPr>
        <p:spPr>
          <a:xfrm>
            <a:off x="1038226" y="1866901"/>
            <a:ext cx="3143250" cy="3946525"/>
          </a:xfrm>
          <a:custGeom>
            <a:avLst/>
            <a:gdLst>
              <a:gd name="connsiteX0" fmla="*/ 0 w 3143250"/>
              <a:gd name="connsiteY0" fmla="*/ 0 h 3946525"/>
              <a:gd name="connsiteX1" fmla="*/ 3143250 w 3143250"/>
              <a:gd name="connsiteY1" fmla="*/ 0 h 3946525"/>
              <a:gd name="connsiteX2" fmla="*/ 3143250 w 3143250"/>
              <a:gd name="connsiteY2" fmla="*/ 3946525 h 3946525"/>
              <a:gd name="connsiteX3" fmla="*/ 0 w 3143250"/>
              <a:gd name="connsiteY3" fmla="*/ 3946525 h 3946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43250" h="3946525">
                <a:moveTo>
                  <a:pt x="0" y="0"/>
                </a:moveTo>
                <a:lnTo>
                  <a:pt x="3143250" y="0"/>
                </a:lnTo>
                <a:lnTo>
                  <a:pt x="3143250" y="3946525"/>
                </a:lnTo>
                <a:lnTo>
                  <a:pt x="0" y="394652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1" name="图片占位符 10"/>
          <p:cNvSpPr>
            <a:spLocks noGrp="1"/>
          </p:cNvSpPr>
          <p:nvPr>
            <p:ph type="pic" sz="quarter" idx="11"/>
          </p:nvPr>
        </p:nvSpPr>
        <p:spPr>
          <a:xfrm>
            <a:off x="6905625" y="1866901"/>
            <a:ext cx="4248150" cy="1910119"/>
          </a:xfrm>
          <a:custGeom>
            <a:avLst/>
            <a:gdLst>
              <a:gd name="connsiteX0" fmla="*/ 0 w 4248150"/>
              <a:gd name="connsiteY0" fmla="*/ 0 h 1910119"/>
              <a:gd name="connsiteX1" fmla="*/ 4248150 w 4248150"/>
              <a:gd name="connsiteY1" fmla="*/ 0 h 1910119"/>
              <a:gd name="connsiteX2" fmla="*/ 4248150 w 4248150"/>
              <a:gd name="connsiteY2" fmla="*/ 1910119 h 1910119"/>
              <a:gd name="connsiteX3" fmla="*/ 0 w 4248150"/>
              <a:gd name="connsiteY3" fmla="*/ 1910119 h 1910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48150" h="1910119">
                <a:moveTo>
                  <a:pt x="0" y="0"/>
                </a:moveTo>
                <a:lnTo>
                  <a:pt x="4248150" y="0"/>
                </a:lnTo>
                <a:lnTo>
                  <a:pt x="4248150" y="1910119"/>
                </a:lnTo>
                <a:lnTo>
                  <a:pt x="0" y="191011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2" name="图片占位符 11"/>
          <p:cNvSpPr>
            <a:spLocks noGrp="1"/>
          </p:cNvSpPr>
          <p:nvPr>
            <p:ph type="pic" sz="quarter" idx="12"/>
          </p:nvPr>
        </p:nvSpPr>
        <p:spPr>
          <a:xfrm>
            <a:off x="6905625" y="3903307"/>
            <a:ext cx="4248150" cy="1910119"/>
          </a:xfrm>
          <a:custGeom>
            <a:avLst/>
            <a:gdLst>
              <a:gd name="connsiteX0" fmla="*/ 0 w 4248150"/>
              <a:gd name="connsiteY0" fmla="*/ 0 h 1910119"/>
              <a:gd name="connsiteX1" fmla="*/ 4248150 w 4248150"/>
              <a:gd name="connsiteY1" fmla="*/ 0 h 1910119"/>
              <a:gd name="connsiteX2" fmla="*/ 4248150 w 4248150"/>
              <a:gd name="connsiteY2" fmla="*/ 1910119 h 1910119"/>
              <a:gd name="connsiteX3" fmla="*/ 0 w 4248150"/>
              <a:gd name="connsiteY3" fmla="*/ 1910119 h 1910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48150" h="1910119">
                <a:moveTo>
                  <a:pt x="0" y="0"/>
                </a:moveTo>
                <a:lnTo>
                  <a:pt x="4248150" y="0"/>
                </a:lnTo>
                <a:lnTo>
                  <a:pt x="4248150" y="1910119"/>
                </a:lnTo>
                <a:lnTo>
                  <a:pt x="0" y="191011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图片占位符 5"/>
          <p:cNvSpPr>
            <a:spLocks noGrp="1"/>
          </p:cNvSpPr>
          <p:nvPr>
            <p:ph type="pic" sz="quarter" idx="10"/>
          </p:nvPr>
        </p:nvSpPr>
        <p:spPr>
          <a:xfrm>
            <a:off x="904224" y="1683655"/>
            <a:ext cx="7583462" cy="4287616"/>
          </a:xfrm>
          <a:custGeom>
            <a:avLst/>
            <a:gdLst>
              <a:gd name="connsiteX0" fmla="*/ 0 w 7583462"/>
              <a:gd name="connsiteY0" fmla="*/ 0 h 4287616"/>
              <a:gd name="connsiteX1" fmla="*/ 7583462 w 7583462"/>
              <a:gd name="connsiteY1" fmla="*/ 0 h 4287616"/>
              <a:gd name="connsiteX2" fmla="*/ 7583462 w 7583462"/>
              <a:gd name="connsiteY2" fmla="*/ 4287616 h 4287616"/>
              <a:gd name="connsiteX3" fmla="*/ 0 w 7583462"/>
              <a:gd name="connsiteY3" fmla="*/ 4287616 h 42876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83462" h="4287616">
                <a:moveTo>
                  <a:pt x="0" y="0"/>
                </a:moveTo>
                <a:lnTo>
                  <a:pt x="7583462" y="0"/>
                </a:lnTo>
                <a:lnTo>
                  <a:pt x="7583462" y="4287616"/>
                </a:lnTo>
                <a:lnTo>
                  <a:pt x="0" y="428761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图片占位符 7"/>
          <p:cNvSpPr>
            <a:spLocks noGrp="1"/>
          </p:cNvSpPr>
          <p:nvPr>
            <p:ph type="pic" sz="quarter" idx="10"/>
          </p:nvPr>
        </p:nvSpPr>
        <p:spPr>
          <a:xfrm>
            <a:off x="952500" y="1574801"/>
            <a:ext cx="5168900" cy="2214563"/>
          </a:xfrm>
          <a:custGeom>
            <a:avLst/>
            <a:gdLst>
              <a:gd name="connsiteX0" fmla="*/ 0 w 5168900"/>
              <a:gd name="connsiteY0" fmla="*/ 0 h 2214563"/>
              <a:gd name="connsiteX1" fmla="*/ 5168900 w 5168900"/>
              <a:gd name="connsiteY1" fmla="*/ 0 h 2214563"/>
              <a:gd name="connsiteX2" fmla="*/ 5168900 w 5168900"/>
              <a:gd name="connsiteY2" fmla="*/ 2214563 h 2214563"/>
              <a:gd name="connsiteX3" fmla="*/ 0 w 5168900"/>
              <a:gd name="connsiteY3" fmla="*/ 2214563 h 2214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68900" h="2214563">
                <a:moveTo>
                  <a:pt x="0" y="0"/>
                </a:moveTo>
                <a:lnTo>
                  <a:pt x="5168900" y="0"/>
                </a:lnTo>
                <a:lnTo>
                  <a:pt x="5168900" y="2214563"/>
                </a:lnTo>
                <a:lnTo>
                  <a:pt x="0" y="221456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9" name="图片占位符 8"/>
          <p:cNvSpPr>
            <a:spLocks noGrp="1"/>
          </p:cNvSpPr>
          <p:nvPr>
            <p:ph type="pic" sz="quarter" idx="11"/>
          </p:nvPr>
        </p:nvSpPr>
        <p:spPr>
          <a:xfrm>
            <a:off x="6527800" y="3910167"/>
            <a:ext cx="4687888" cy="2100107"/>
          </a:xfrm>
          <a:custGeom>
            <a:avLst/>
            <a:gdLst>
              <a:gd name="connsiteX0" fmla="*/ 0 w 4687888"/>
              <a:gd name="connsiteY0" fmla="*/ 0 h 2100107"/>
              <a:gd name="connsiteX1" fmla="*/ 4687888 w 4687888"/>
              <a:gd name="connsiteY1" fmla="*/ 0 h 2100107"/>
              <a:gd name="connsiteX2" fmla="*/ 4687888 w 4687888"/>
              <a:gd name="connsiteY2" fmla="*/ 2100107 h 2100107"/>
              <a:gd name="connsiteX3" fmla="*/ 0 w 4687888"/>
              <a:gd name="connsiteY3" fmla="*/ 2100107 h 2100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87888" h="2100107">
                <a:moveTo>
                  <a:pt x="0" y="0"/>
                </a:moveTo>
                <a:lnTo>
                  <a:pt x="4687888" y="0"/>
                </a:lnTo>
                <a:lnTo>
                  <a:pt x="4687888" y="2100107"/>
                </a:lnTo>
                <a:lnTo>
                  <a:pt x="0" y="210010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图片占位符 5"/>
          <p:cNvSpPr>
            <a:spLocks noGrp="1"/>
          </p:cNvSpPr>
          <p:nvPr>
            <p:ph type="pic" sz="quarter" idx="10"/>
          </p:nvPr>
        </p:nvSpPr>
        <p:spPr>
          <a:xfrm>
            <a:off x="3432175" y="1"/>
            <a:ext cx="8759827" cy="7893048"/>
          </a:xfrm>
          <a:custGeom>
            <a:avLst/>
            <a:gdLst>
              <a:gd name="connsiteX0" fmla="*/ 7838282 w 8759827"/>
              <a:gd name="connsiteY0" fmla="*/ 3101973 h 7893048"/>
              <a:gd name="connsiteX1" fmla="*/ 8759827 w 8759827"/>
              <a:gd name="connsiteY1" fmla="*/ 4025048 h 7893048"/>
              <a:gd name="connsiteX2" fmla="*/ 8759827 w 8759827"/>
              <a:gd name="connsiteY2" fmla="*/ 6969974 h 7893048"/>
              <a:gd name="connsiteX3" fmla="*/ 7838282 w 8759827"/>
              <a:gd name="connsiteY3" fmla="*/ 7893048 h 7893048"/>
              <a:gd name="connsiteX4" fmla="*/ 5446713 w 8759827"/>
              <a:gd name="connsiteY4" fmla="*/ 5497511 h 7893048"/>
              <a:gd name="connsiteX5" fmla="*/ 5087145 w 8759827"/>
              <a:gd name="connsiteY5" fmla="*/ 352424 h 7893048"/>
              <a:gd name="connsiteX6" fmla="*/ 7478714 w 8759827"/>
              <a:gd name="connsiteY6" fmla="*/ 2747962 h 7893048"/>
              <a:gd name="connsiteX7" fmla="*/ 5087145 w 8759827"/>
              <a:gd name="connsiteY7" fmla="*/ 5143499 h 7893048"/>
              <a:gd name="connsiteX8" fmla="*/ 2695578 w 8759827"/>
              <a:gd name="connsiteY8" fmla="*/ 2747962 h 7893048"/>
              <a:gd name="connsiteX9" fmla="*/ 5459391 w 8759827"/>
              <a:gd name="connsiteY9" fmla="*/ 0 h 7893048"/>
              <a:gd name="connsiteX10" fmla="*/ 8759827 w 8759827"/>
              <a:gd name="connsiteY10" fmla="*/ 0 h 7893048"/>
              <a:gd name="connsiteX11" fmla="*/ 8759827 w 8759827"/>
              <a:gd name="connsiteY11" fmla="*/ 1485162 h 7893048"/>
              <a:gd name="connsiteX12" fmla="*/ 7838282 w 8759827"/>
              <a:gd name="connsiteY12" fmla="*/ 2408236 h 7893048"/>
              <a:gd name="connsiteX13" fmla="*/ 5446713 w 8759827"/>
              <a:gd name="connsiteY13" fmla="*/ 12699 h 7893048"/>
              <a:gd name="connsiteX14" fmla="*/ 12678 w 8759827"/>
              <a:gd name="connsiteY14" fmla="*/ 0 h 7893048"/>
              <a:gd name="connsiteX15" fmla="*/ 4770461 w 8759827"/>
              <a:gd name="connsiteY15" fmla="*/ 0 h 7893048"/>
              <a:gd name="connsiteX16" fmla="*/ 4783139 w 8759827"/>
              <a:gd name="connsiteY16" fmla="*/ 12699 h 7893048"/>
              <a:gd name="connsiteX17" fmla="*/ 2391571 w 8759827"/>
              <a:gd name="connsiteY17" fmla="*/ 2408236 h 7893048"/>
              <a:gd name="connsiteX18" fmla="*/ 0 w 8759827"/>
              <a:gd name="connsiteY18" fmla="*/ 12699 h 7893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8759827" h="7893048">
                <a:moveTo>
                  <a:pt x="7838282" y="3101973"/>
                </a:moveTo>
                <a:lnTo>
                  <a:pt x="8759827" y="4025048"/>
                </a:lnTo>
                <a:lnTo>
                  <a:pt x="8759827" y="6969974"/>
                </a:lnTo>
                <a:lnTo>
                  <a:pt x="7838282" y="7893048"/>
                </a:lnTo>
                <a:lnTo>
                  <a:pt x="5446713" y="5497511"/>
                </a:lnTo>
                <a:close/>
                <a:moveTo>
                  <a:pt x="5087145" y="352424"/>
                </a:moveTo>
                <a:lnTo>
                  <a:pt x="7478714" y="2747962"/>
                </a:lnTo>
                <a:lnTo>
                  <a:pt x="5087145" y="5143499"/>
                </a:lnTo>
                <a:lnTo>
                  <a:pt x="2695578" y="2747962"/>
                </a:lnTo>
                <a:close/>
                <a:moveTo>
                  <a:pt x="5459391" y="0"/>
                </a:moveTo>
                <a:lnTo>
                  <a:pt x="8759827" y="0"/>
                </a:lnTo>
                <a:lnTo>
                  <a:pt x="8759827" y="1485162"/>
                </a:lnTo>
                <a:lnTo>
                  <a:pt x="7838282" y="2408236"/>
                </a:lnTo>
                <a:lnTo>
                  <a:pt x="5446713" y="12699"/>
                </a:lnTo>
                <a:close/>
                <a:moveTo>
                  <a:pt x="12678" y="0"/>
                </a:moveTo>
                <a:lnTo>
                  <a:pt x="4770461" y="0"/>
                </a:lnTo>
                <a:lnTo>
                  <a:pt x="4783139" y="12699"/>
                </a:lnTo>
                <a:lnTo>
                  <a:pt x="2391571" y="2408236"/>
                </a:lnTo>
                <a:lnTo>
                  <a:pt x="0" y="1269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4" name="矩形 3"/>
          <p:cNvSpPr/>
          <p:nvPr userDrawn="1"/>
        </p:nvSpPr>
        <p:spPr>
          <a:xfrm>
            <a:off x="8325228" y="6545425"/>
            <a:ext cx="7751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模板下载：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www.1ppt.com/moban/     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行业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www.1ppt.com/hangye/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节日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www.1ppt.com/jieri/     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素材下载：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www.1ppt.com/sucai/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背景图片：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www.1ppt.com/beijing/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图表下载：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www.1ppt.com/tubiao/    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优秀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www.1ppt.com/xiazai/  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www.1ppt.com/powerpoint/      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Word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www.1ppt.com/word/              Excel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教程：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www.1ppt.com/excel/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资料下载：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www.1ppt.com/ziliao/          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课件下载：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www.1ppt.com/kejian/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范文下载：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www.1ppt.com/fanwen/             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试卷下载：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www.1ppt.com/shiti/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教案下载：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www.1ppt.com/jiaoan/  </a:t>
            </a:r>
            <a:r>
              <a:rPr lang="en-US" altLang="zh-CN" sz="100" dirty="0" smtClean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      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r>
              <a:rPr lang="zh-CN" altLang="en-US" sz="100" dirty="0" smtClean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字体下载：</a:t>
            </a:r>
            <a:r>
              <a:rPr lang="en-US" altLang="zh-CN" sz="100" dirty="0" smtClean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www.1ppt.com/ziti/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 </a:t>
            </a:r>
            <a:endParaRPr lang="zh-CN" altLang="en-US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random/>
      </p:transition>
    </mc:Choice>
    <mc:Fallback xmlns="">
      <p:transition spd="slow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mc:AlternateContent xmlns:mc="http://schemas.openxmlformats.org/markup-compatibility/2006" xmlns:p14="http://schemas.microsoft.com/office/powerpoint/2010/main">
    <mc:Choice Requires="p14">
      <p:transition spd="slow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audio" Target="../media/audio2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7" Type="http://schemas.openxmlformats.org/officeDocument/2006/relationships/image" Target="../media/image18.gif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Relationship Id="rId6" Type="http://schemas.openxmlformats.org/officeDocument/2006/relationships/slide" Target="slide27.xml"/><Relationship Id="rId5" Type="http://schemas.openxmlformats.org/officeDocument/2006/relationships/image" Target="../media/image17.gif"/><Relationship Id="rId4" Type="http://schemas.openxmlformats.org/officeDocument/2006/relationships/image" Target="../media/image16.gi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0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3.png"/><Relationship Id="rId5" Type="http://schemas.openxmlformats.org/officeDocument/2006/relationships/oleObject" Target="../embeddings/oleObject1.bin"/><Relationship Id="rId4" Type="http://schemas.openxmlformats.org/officeDocument/2006/relationships/notesSlide" Target="../notesSlides/notesSlide2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1.xml"/><Relationship Id="rId5" Type="http://schemas.openxmlformats.org/officeDocument/2006/relationships/image" Target="NULL" TargetMode="External"/><Relationship Id="rId4" Type="http://schemas.openxmlformats.org/officeDocument/2006/relationships/image" Target="../media/image3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7" Type="http://schemas.openxmlformats.org/officeDocument/2006/relationships/image" Target="../media/image3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2.xml"/><Relationship Id="rId6" Type="http://schemas.openxmlformats.org/officeDocument/2006/relationships/image" Target="../media/image36.png"/><Relationship Id="rId5" Type="http://schemas.openxmlformats.org/officeDocument/2006/relationships/image" Target="E:/A&#29256;&#29983;&#29289;/17AS1-245.TIF" TargetMode="External"/><Relationship Id="rId4" Type="http://schemas.openxmlformats.org/officeDocument/2006/relationships/image" Target="../media/image3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6" Type="http://schemas.openxmlformats.org/officeDocument/2006/relationships/image" Target="../media/image3.jpeg"/><Relationship Id="rId5" Type="http://schemas.openxmlformats.org/officeDocument/2006/relationships/image" Target="../media/image2.jpeg"/><Relationship Id="rId4" Type="http://schemas.openxmlformats.org/officeDocument/2006/relationships/image" Target="../media/image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等腰三角形 4"/>
          <p:cNvSpPr/>
          <p:nvPr/>
        </p:nvSpPr>
        <p:spPr>
          <a:xfrm flipV="1">
            <a:off x="0" y="0"/>
            <a:ext cx="4961528" cy="4114800"/>
          </a:xfrm>
          <a:prstGeom prst="triangle">
            <a:avLst>
              <a:gd name="adj" fmla="val 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6" name="等腰三角形 5"/>
          <p:cNvSpPr/>
          <p:nvPr/>
        </p:nvSpPr>
        <p:spPr>
          <a:xfrm rot="10800000" flipV="1">
            <a:off x="10055786" y="5086350"/>
            <a:ext cx="2136213" cy="1771650"/>
          </a:xfrm>
          <a:prstGeom prst="triangle">
            <a:avLst>
              <a:gd name="adj" fmla="val 0"/>
            </a:avLst>
          </a:prstGeom>
          <a:solidFill>
            <a:srgbClr val="4C46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cxnSp>
        <p:nvCxnSpPr>
          <p:cNvPr id="8" name="直接连接符 7"/>
          <p:cNvCxnSpPr/>
          <p:nvPr/>
        </p:nvCxnSpPr>
        <p:spPr>
          <a:xfrm flipH="1">
            <a:off x="1622774" y="3045418"/>
            <a:ext cx="1146506" cy="95084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flipH="1">
            <a:off x="1" y="4456560"/>
            <a:ext cx="2895599" cy="240144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flipH="1">
            <a:off x="4961528" y="0"/>
            <a:ext cx="2429874" cy="201519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3181366" y="2380269"/>
            <a:ext cx="3033395" cy="144526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charset="-122"/>
                <a:cs typeface="+mn-cs"/>
              </a:rPr>
              <a:t>第</a:t>
            </a:r>
            <a:r>
              <a:rPr kumimoji="0" lang="en-US" altLang="zh-CN" sz="8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charset="-122"/>
                <a:cs typeface="+mn-cs"/>
              </a:rPr>
              <a:t>5</a:t>
            </a:r>
            <a:r>
              <a:rPr kumimoji="0" lang="zh-CN" altLang="en-US" sz="8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charset="-122"/>
                <a:cs typeface="+mn-cs"/>
              </a:rPr>
              <a:t>章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6419344" y="2718287"/>
            <a:ext cx="1624330" cy="76835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charset="-122"/>
                <a:cs typeface="+mn-cs"/>
              </a:rPr>
              <a:t>第</a:t>
            </a:r>
            <a:r>
              <a:rPr kumimoji="0" lang="en-US" altLang="zh-CN" sz="4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charset="-122"/>
                <a:cs typeface="+mn-cs"/>
              </a:rPr>
              <a:t>3</a:t>
            </a:r>
            <a:r>
              <a:rPr kumimoji="0" lang="zh-CN" altLang="en-US" sz="4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charset="-122"/>
                <a:cs typeface="+mn-cs"/>
              </a:rPr>
              <a:t>节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5605145" y="3665220"/>
            <a:ext cx="6360160" cy="6451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charset="-122"/>
                <a:cs typeface="+mn-cs"/>
              </a:rPr>
              <a:t>ATP</a:t>
            </a:r>
            <a:r>
              <a:rPr kumimoji="0" lang="zh-CN" alt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charset="-122"/>
                <a:cs typeface="+mn-cs"/>
              </a:rPr>
              <a:t>的主要来源</a:t>
            </a:r>
            <a:r>
              <a:rPr kumimoji="0" lang="en-US" altLang="zh-CN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charset="-122"/>
                <a:cs typeface="+mn-cs"/>
              </a:rPr>
              <a:t>——</a:t>
            </a:r>
            <a:r>
              <a:rPr kumimoji="0" lang="zh-CN" alt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charset="-122"/>
                <a:cs typeface="+mn-cs"/>
              </a:rPr>
              <a:t>细胞呼吸</a:t>
            </a:r>
          </a:p>
        </p:txBody>
      </p:sp>
      <p:cxnSp>
        <p:nvCxnSpPr>
          <p:cNvPr id="24" name="直接连接符 23"/>
          <p:cNvCxnSpPr/>
          <p:nvPr/>
        </p:nvCxnSpPr>
        <p:spPr>
          <a:xfrm flipH="1">
            <a:off x="11569700" y="4310556"/>
            <a:ext cx="622300" cy="5161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random/>
      </p:transition>
    </mc:Choice>
    <mc:Fallback xmlns="">
      <p:transition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00"/>
                            </p:stCondLst>
                            <p:childTnLst>
                              <p:par>
                                <p:cTn id="3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14" grpId="0"/>
      <p:bldP spid="17" grpId="0"/>
      <p:bldP spid="1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直接连接符 28"/>
          <p:cNvCxnSpPr/>
          <p:nvPr/>
        </p:nvCxnSpPr>
        <p:spPr>
          <a:xfrm>
            <a:off x="0" y="635000"/>
            <a:ext cx="42291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/>
        </p:nvCxnSpPr>
        <p:spPr>
          <a:xfrm>
            <a:off x="7962900" y="635000"/>
            <a:ext cx="42291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2912745" y="230505"/>
            <a:ext cx="5692140" cy="645160"/>
          </a:xfrm>
          <a:prstGeom prst="rect">
            <a:avLst/>
          </a:prstGeom>
          <a:noFill/>
        </p:spPr>
        <p:txBody>
          <a:bodyPr wrap="none" rtlCol="0" anchor="t">
            <a:sp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zh-CN" altLang="en-US" sz="3600" b="1" i="1">
                <a:ln w="9525">
                  <a:noFill/>
                  <a:prstDash val="solid"/>
                </a:ln>
                <a:solidFill>
                  <a:srgbClr val="00206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探究酵母菌细胞呼吸的方式</a:t>
            </a:r>
          </a:p>
        </p:txBody>
      </p:sp>
      <p:sp>
        <p:nvSpPr>
          <p:cNvPr id="4" name="Text Box 3"/>
          <p:cNvSpPr txBox="1"/>
          <p:nvPr/>
        </p:nvSpPr>
        <p:spPr>
          <a:xfrm>
            <a:off x="265430" y="759460"/>
            <a:ext cx="10935970" cy="476885"/>
          </a:xfrm>
          <a:prstGeom prst="rect">
            <a:avLst/>
          </a:prstGeom>
          <a:noFill/>
          <a:ln w="38100" cap="flat" cmpd="sng">
            <a:noFill/>
            <a:prstDash val="solid"/>
            <a:miter/>
            <a:headEnd type="none" w="med" len="med"/>
            <a:tailEnd type="none" w="med" len="med"/>
          </a:ln>
        </p:spPr>
        <p:txBody>
          <a:bodyPr wrap="square" lIns="91422" tIns="45712" rIns="91422" bIns="45712">
            <a:spAutoFit/>
          </a:bodyPr>
          <a:lstStyle/>
          <a:p>
            <a:pPr eaLnBrk="1" hangingPunct="1">
              <a:lnSpc>
                <a:spcPct val="90000"/>
              </a:lnSpc>
              <a:spcBef>
                <a:spcPct val="50000"/>
              </a:spcBef>
              <a:buFont typeface="Arial" panose="020B0604020202020204" pitchFamily="34" charset="0"/>
              <a:buNone/>
            </a:pP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4.</a:t>
            </a: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实验步骤</a:t>
            </a: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: </a:t>
            </a:r>
            <a:endParaRPr lang="zh-CN" altLang="en-US" sz="2800" b="1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" name="Picture 66" descr="图片22"/>
          <p:cNvPicPr>
            <a:picLocks noChangeAspect="1"/>
          </p:cNvPicPr>
          <p:nvPr/>
        </p:nvPicPr>
        <p:blipFill>
          <a:blip r:embed="rId4"/>
          <a:srcRect l="2272" t="1035" r="53163" b="2681"/>
          <a:stretch>
            <a:fillRect/>
          </a:stretch>
        </p:blipFill>
        <p:spPr>
          <a:xfrm>
            <a:off x="7651750" y="2099310"/>
            <a:ext cx="1494155" cy="265938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5843" name="Picture 6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84586" y="2174875"/>
            <a:ext cx="1349212" cy="258354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4820" name="Text Box 6"/>
          <p:cNvSpPr txBox="1"/>
          <p:nvPr/>
        </p:nvSpPr>
        <p:spPr>
          <a:xfrm>
            <a:off x="2399030" y="1056640"/>
            <a:ext cx="7981315" cy="521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anchor="t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2800" b="1" dirty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锥形瓶</a:t>
            </a:r>
            <a:r>
              <a:rPr lang="en-US" altLang="zh-CN" sz="2800" b="1" dirty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A</a:t>
            </a:r>
            <a:r>
              <a:rPr lang="zh-CN" altLang="en-US" sz="2800" b="1" dirty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、</a:t>
            </a:r>
            <a:r>
              <a:rPr lang="en-US" altLang="zh-CN" sz="2800" b="1" dirty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B</a:t>
            </a:r>
            <a:r>
              <a:rPr lang="zh-CN" altLang="en-US" sz="2800" b="1" dirty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：</a:t>
            </a:r>
            <a:r>
              <a:rPr lang="en-US" altLang="zh-CN" sz="2800" b="1" dirty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10g</a:t>
            </a:r>
            <a:r>
              <a:rPr lang="zh-CN" altLang="en-US" sz="2800" b="1" dirty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酵母菌</a:t>
            </a:r>
            <a:r>
              <a:rPr lang="en-US" altLang="zh-CN" sz="2800" b="1" dirty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+240mL5%</a:t>
            </a:r>
            <a:r>
              <a:rPr lang="zh-CN" altLang="en-US" sz="2800" b="1" dirty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葡萄糖溶液</a:t>
            </a:r>
          </a:p>
        </p:txBody>
      </p:sp>
      <p:sp>
        <p:nvSpPr>
          <p:cNvPr id="114698" name="Text Box 10"/>
          <p:cNvSpPr txBox="1"/>
          <p:nvPr/>
        </p:nvSpPr>
        <p:spPr>
          <a:xfrm>
            <a:off x="1962785" y="1654175"/>
            <a:ext cx="2148840" cy="520700"/>
          </a:xfrm>
          <a:prstGeom prst="rect">
            <a:avLst/>
          </a:prstGeom>
          <a:noFill/>
          <a:ln w="9525">
            <a:noFill/>
          </a:ln>
        </p:spPr>
        <p:txBody>
          <a:bodyPr wrap="none" lIns="91373" tIns="45685" rIns="91373" bIns="45685" anchor="t">
            <a:spAutoFit/>
          </a:bodyPr>
          <a:lstStyle/>
          <a:p>
            <a:r>
              <a:rPr lang="en-US" altLang="zh-CN" sz="2800" b="1" dirty="0">
                <a:solidFill>
                  <a:srgbClr val="FF3300"/>
                </a:solidFill>
                <a:latin typeface="楷体_GB2312" pitchFamily="49" charset="-122"/>
                <a:ea typeface="楷体_GB2312" pitchFamily="49" charset="-122"/>
              </a:rPr>
              <a:t>A</a:t>
            </a:r>
            <a:r>
              <a:rPr lang="zh-CN" altLang="en-US" sz="2800" b="1" dirty="0">
                <a:solidFill>
                  <a:srgbClr val="FF3300"/>
                </a:solidFill>
                <a:latin typeface="楷体_GB2312" pitchFamily="49" charset="-122"/>
                <a:ea typeface="楷体_GB2312" pitchFamily="49" charset="-122"/>
              </a:rPr>
              <a:t>组（有氧）</a:t>
            </a:r>
          </a:p>
        </p:txBody>
      </p:sp>
      <p:sp>
        <p:nvSpPr>
          <p:cNvPr id="114699" name="Text Box 11"/>
          <p:cNvSpPr txBox="1"/>
          <p:nvPr/>
        </p:nvSpPr>
        <p:spPr>
          <a:xfrm>
            <a:off x="8472805" y="1578610"/>
            <a:ext cx="1908175" cy="520700"/>
          </a:xfrm>
          <a:prstGeom prst="rect">
            <a:avLst/>
          </a:prstGeom>
          <a:noFill/>
          <a:ln w="9525">
            <a:noFill/>
          </a:ln>
        </p:spPr>
        <p:txBody>
          <a:bodyPr wrap="square" lIns="91373" tIns="45685" rIns="91373" bIns="45685" anchor="t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800" b="1" dirty="0">
                <a:solidFill>
                  <a:srgbClr val="FF3300"/>
                </a:solidFill>
                <a:latin typeface="楷体_GB2312" pitchFamily="49" charset="-122"/>
                <a:ea typeface="楷体_GB2312" pitchFamily="49" charset="-122"/>
              </a:rPr>
              <a:t>B</a:t>
            </a:r>
            <a:r>
              <a:rPr lang="zh-CN" altLang="en-US" sz="2800" b="1" dirty="0">
                <a:solidFill>
                  <a:srgbClr val="FF3300"/>
                </a:solidFill>
                <a:latin typeface="楷体_GB2312" pitchFamily="49" charset="-122"/>
                <a:ea typeface="楷体_GB2312" pitchFamily="49" charset="-122"/>
              </a:rPr>
              <a:t>组（无氧）</a:t>
            </a:r>
            <a:endParaRPr lang="en-US" altLang="zh-CN" sz="2800" dirty="0">
              <a:solidFill>
                <a:srgbClr val="FF3300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pic>
        <p:nvPicPr>
          <p:cNvPr id="35845" name="Picture 6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0540" y="2174875"/>
            <a:ext cx="1974457" cy="258354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5778" name="Picture 66" descr="图片22"/>
          <p:cNvPicPr>
            <a:picLocks noChangeAspect="1"/>
          </p:cNvPicPr>
          <p:nvPr/>
        </p:nvPicPr>
        <p:blipFill>
          <a:blip r:embed="rId4"/>
          <a:srcRect l="46742" t="299" r="6818" b="2681"/>
          <a:stretch>
            <a:fillRect/>
          </a:stretch>
        </p:blipFill>
        <p:spPr>
          <a:xfrm>
            <a:off x="9145905" y="2078990"/>
            <a:ext cx="1557020" cy="26797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" name="Picture 66" descr="图片22"/>
          <p:cNvPicPr>
            <a:picLocks noChangeAspect="1"/>
          </p:cNvPicPr>
          <p:nvPr/>
        </p:nvPicPr>
        <p:blipFill>
          <a:blip r:embed="rId4"/>
          <a:srcRect l="46742" t="299" r="6818" b="2681"/>
          <a:stretch>
            <a:fillRect/>
          </a:stretch>
        </p:blipFill>
        <p:spPr>
          <a:xfrm>
            <a:off x="3834130" y="2174875"/>
            <a:ext cx="1557020" cy="2679700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9" name="组合 8"/>
          <p:cNvGrpSpPr/>
          <p:nvPr/>
        </p:nvGrpSpPr>
        <p:grpSpPr>
          <a:xfrm>
            <a:off x="265430" y="4758690"/>
            <a:ext cx="3233420" cy="971550"/>
            <a:chOff x="418" y="7494"/>
            <a:chExt cx="5092" cy="1530"/>
          </a:xfrm>
        </p:grpSpPr>
        <p:sp>
          <p:nvSpPr>
            <p:cNvPr id="10255" name="Text Box 14"/>
            <p:cNvSpPr txBox="1"/>
            <p:nvPr/>
          </p:nvSpPr>
          <p:spPr>
            <a:xfrm>
              <a:off x="418" y="8204"/>
              <a:ext cx="5092" cy="82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lIns="91422" tIns="45712" rIns="91422" bIns="45712">
              <a:spAutoFit/>
            </a:bodyPr>
            <a:lstStyle/>
            <a:p>
              <a:pPr eaLnBrk="1" hangingPunct="1">
                <a:spcBef>
                  <a:spcPct val="50000"/>
                </a:spcBef>
                <a:buFont typeface="Arial" panose="020B0604020202020204" pitchFamily="34" charset="0"/>
                <a:buNone/>
              </a:pPr>
              <a:r>
                <a:rPr lang="zh-CN" altLang="en-US" sz="2800" b="1" dirty="0">
                  <a:solidFill>
                    <a:srgbClr val="002060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（除去空气的</a:t>
              </a:r>
              <a:r>
                <a:rPr lang="en-US" altLang="zh-CN" sz="2800" b="1" dirty="0">
                  <a:solidFill>
                    <a:srgbClr val="002060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CO</a:t>
              </a:r>
              <a:r>
                <a:rPr lang="en-US" altLang="zh-CN" sz="2800" b="1" baseline="-25000" dirty="0">
                  <a:solidFill>
                    <a:srgbClr val="002060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2</a:t>
              </a:r>
              <a:r>
                <a:rPr lang="zh-CN" altLang="en-US" sz="2800" b="1" dirty="0">
                  <a:solidFill>
                    <a:srgbClr val="002060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）</a:t>
              </a:r>
            </a:p>
          </p:txBody>
        </p:sp>
        <p:cxnSp>
          <p:nvCxnSpPr>
            <p:cNvPr id="6" name="直接箭头连接符 5"/>
            <p:cNvCxnSpPr/>
            <p:nvPr/>
          </p:nvCxnSpPr>
          <p:spPr>
            <a:xfrm>
              <a:off x="2670" y="7494"/>
              <a:ext cx="20" cy="863"/>
            </a:xfrm>
            <a:prstGeom prst="straightConnector1">
              <a:avLst/>
            </a:prstGeom>
            <a:ln w="28575">
              <a:solidFill>
                <a:srgbClr val="002060"/>
              </a:solidFill>
              <a:tailEnd type="arrow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sp>
        <p:nvSpPr>
          <p:cNvPr id="7" name="文本框 6"/>
          <p:cNvSpPr txBox="1"/>
          <p:nvPr/>
        </p:nvSpPr>
        <p:spPr>
          <a:xfrm>
            <a:off x="7795260" y="5209540"/>
            <a:ext cx="4281170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400" b="1" dirty="0">
                <a:solidFill>
                  <a:srgbClr val="00206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B</a:t>
            </a:r>
            <a:r>
              <a:rPr lang="zh-CN" altLang="en-US" sz="2400" b="1" dirty="0">
                <a:solidFill>
                  <a:srgbClr val="00206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瓶应封口放置一段时间，待酵母菌将瓶中的氧气消耗完。</a:t>
            </a:r>
          </a:p>
        </p:txBody>
      </p:sp>
      <p:cxnSp>
        <p:nvCxnSpPr>
          <p:cNvPr id="8" name="直接箭头连接符 7"/>
          <p:cNvCxnSpPr/>
          <p:nvPr/>
        </p:nvCxnSpPr>
        <p:spPr>
          <a:xfrm>
            <a:off x="8472805" y="4758690"/>
            <a:ext cx="12700" cy="548005"/>
          </a:xfrm>
          <a:prstGeom prst="straightConnector1">
            <a:avLst/>
          </a:prstGeom>
          <a:ln w="28575">
            <a:solidFill>
              <a:srgbClr val="002060"/>
            </a:solidFill>
            <a:tailEnd type="arrow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1336040" y="-10160"/>
            <a:ext cx="1101090" cy="645160"/>
          </a:xfrm>
          <a:prstGeom prst="rect">
            <a:avLst/>
          </a:prstGeom>
          <a:noFill/>
        </p:spPr>
        <p:txBody>
          <a:bodyPr wrap="none" rtlCol="0" anchor="t">
            <a:sp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zh-CN" altLang="en-US" sz="3600" b="1" i="1">
                <a:ln w="9525">
                  <a:noFill/>
                  <a:prstDash val="solid"/>
                </a:ln>
                <a:solidFill>
                  <a:srgbClr val="00206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实验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random/>
      </p:transition>
    </mc:Choice>
    <mc:Fallback xmlns="">
      <p:transition spd="med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820" grpId="0" bldLvl="0" animBg="1"/>
      <p:bldP spid="114698" grpId="0"/>
      <p:bldP spid="114699" grpId="0"/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直接连接符 28"/>
          <p:cNvCxnSpPr/>
          <p:nvPr/>
        </p:nvCxnSpPr>
        <p:spPr>
          <a:xfrm>
            <a:off x="0" y="635000"/>
            <a:ext cx="42291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/>
        </p:nvCxnSpPr>
        <p:spPr>
          <a:xfrm>
            <a:off x="7962900" y="635000"/>
            <a:ext cx="42291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2912745" y="230505"/>
            <a:ext cx="5692140" cy="645160"/>
          </a:xfrm>
          <a:prstGeom prst="rect">
            <a:avLst/>
          </a:prstGeom>
          <a:noFill/>
        </p:spPr>
        <p:txBody>
          <a:bodyPr wrap="none" rtlCol="0" anchor="t">
            <a:sp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zh-CN" altLang="en-US" sz="3600" b="1" i="1">
                <a:ln w="9525">
                  <a:noFill/>
                  <a:prstDash val="solid"/>
                </a:ln>
                <a:solidFill>
                  <a:srgbClr val="00206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探究酵母菌细胞呼吸的方式</a:t>
            </a:r>
          </a:p>
        </p:txBody>
      </p:sp>
      <p:sp>
        <p:nvSpPr>
          <p:cNvPr id="4" name="Text Box 3"/>
          <p:cNvSpPr txBox="1"/>
          <p:nvPr/>
        </p:nvSpPr>
        <p:spPr>
          <a:xfrm>
            <a:off x="265430" y="759460"/>
            <a:ext cx="10935970" cy="476885"/>
          </a:xfrm>
          <a:prstGeom prst="rect">
            <a:avLst/>
          </a:prstGeom>
          <a:noFill/>
          <a:ln w="38100" cap="flat" cmpd="sng">
            <a:noFill/>
            <a:prstDash val="solid"/>
            <a:miter/>
            <a:headEnd type="none" w="med" len="med"/>
            <a:tailEnd type="none" w="med" len="med"/>
          </a:ln>
        </p:spPr>
        <p:txBody>
          <a:bodyPr wrap="square" lIns="91422" tIns="45712" rIns="91422" bIns="45712">
            <a:spAutoFit/>
          </a:bodyPr>
          <a:lstStyle/>
          <a:p>
            <a:pPr eaLnBrk="1" hangingPunct="1">
              <a:lnSpc>
                <a:spcPct val="90000"/>
              </a:lnSpc>
              <a:spcBef>
                <a:spcPct val="50000"/>
              </a:spcBef>
              <a:buFont typeface="Arial" panose="020B0604020202020204" pitchFamily="34" charset="0"/>
              <a:buNone/>
            </a:pP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4.</a:t>
            </a: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实验步骤</a:t>
            </a: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: </a:t>
            </a:r>
            <a:endParaRPr lang="zh-CN" altLang="en-US" sz="2800" b="1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" name="Picture 66" descr="图片22"/>
          <p:cNvPicPr>
            <a:picLocks noChangeAspect="1"/>
          </p:cNvPicPr>
          <p:nvPr/>
        </p:nvPicPr>
        <p:blipFill>
          <a:blip r:embed="rId4"/>
          <a:srcRect l="2272" t="1035" r="53163" b="2681"/>
          <a:stretch>
            <a:fillRect/>
          </a:stretch>
        </p:blipFill>
        <p:spPr>
          <a:xfrm>
            <a:off x="7651750" y="2099310"/>
            <a:ext cx="1494155" cy="265938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5843" name="Picture 6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84586" y="2174875"/>
            <a:ext cx="1349212" cy="258354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4698" name="Text Box 10"/>
          <p:cNvSpPr txBox="1"/>
          <p:nvPr/>
        </p:nvSpPr>
        <p:spPr>
          <a:xfrm>
            <a:off x="1962785" y="1654175"/>
            <a:ext cx="2148840" cy="520700"/>
          </a:xfrm>
          <a:prstGeom prst="rect">
            <a:avLst/>
          </a:prstGeom>
          <a:noFill/>
          <a:ln w="9525">
            <a:noFill/>
          </a:ln>
        </p:spPr>
        <p:txBody>
          <a:bodyPr wrap="none" lIns="91373" tIns="45685" rIns="91373" bIns="45685" anchor="t">
            <a:spAutoFit/>
          </a:bodyPr>
          <a:lstStyle/>
          <a:p>
            <a:r>
              <a:rPr lang="en-US" altLang="zh-CN" sz="2800" b="1" dirty="0">
                <a:solidFill>
                  <a:srgbClr val="FF3300"/>
                </a:solidFill>
                <a:latin typeface="楷体_GB2312" pitchFamily="49" charset="-122"/>
                <a:ea typeface="楷体_GB2312" pitchFamily="49" charset="-122"/>
              </a:rPr>
              <a:t>A</a:t>
            </a:r>
            <a:r>
              <a:rPr lang="zh-CN" altLang="en-US" sz="2800" b="1" dirty="0">
                <a:solidFill>
                  <a:srgbClr val="FF3300"/>
                </a:solidFill>
                <a:latin typeface="楷体_GB2312" pitchFamily="49" charset="-122"/>
                <a:ea typeface="楷体_GB2312" pitchFamily="49" charset="-122"/>
              </a:rPr>
              <a:t>组（有氧）</a:t>
            </a:r>
          </a:p>
        </p:txBody>
      </p:sp>
      <p:sp>
        <p:nvSpPr>
          <p:cNvPr id="114699" name="Text Box 11"/>
          <p:cNvSpPr txBox="1"/>
          <p:nvPr/>
        </p:nvSpPr>
        <p:spPr>
          <a:xfrm>
            <a:off x="8472805" y="1578610"/>
            <a:ext cx="1908175" cy="520700"/>
          </a:xfrm>
          <a:prstGeom prst="rect">
            <a:avLst/>
          </a:prstGeom>
          <a:noFill/>
          <a:ln w="9525">
            <a:noFill/>
          </a:ln>
        </p:spPr>
        <p:txBody>
          <a:bodyPr wrap="square" lIns="91373" tIns="45685" rIns="91373" bIns="45685" anchor="t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800" b="1" dirty="0">
                <a:solidFill>
                  <a:srgbClr val="FF3300"/>
                </a:solidFill>
                <a:latin typeface="楷体_GB2312" pitchFamily="49" charset="-122"/>
                <a:ea typeface="楷体_GB2312" pitchFamily="49" charset="-122"/>
              </a:rPr>
              <a:t>B</a:t>
            </a:r>
            <a:r>
              <a:rPr lang="zh-CN" altLang="en-US" sz="2800" b="1" dirty="0">
                <a:solidFill>
                  <a:srgbClr val="FF3300"/>
                </a:solidFill>
                <a:latin typeface="楷体_GB2312" pitchFamily="49" charset="-122"/>
                <a:ea typeface="楷体_GB2312" pitchFamily="49" charset="-122"/>
              </a:rPr>
              <a:t>组（无氧）</a:t>
            </a:r>
            <a:endParaRPr lang="en-US" altLang="zh-CN" sz="2800" dirty="0">
              <a:solidFill>
                <a:srgbClr val="FF3300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pic>
        <p:nvPicPr>
          <p:cNvPr id="35845" name="Picture 6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0540" y="2174875"/>
            <a:ext cx="1974457" cy="258354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5778" name="Picture 66" descr="图片22"/>
          <p:cNvPicPr>
            <a:picLocks noChangeAspect="1"/>
          </p:cNvPicPr>
          <p:nvPr/>
        </p:nvPicPr>
        <p:blipFill>
          <a:blip r:embed="rId4"/>
          <a:srcRect l="46742" t="299" r="6818" b="2681"/>
          <a:stretch>
            <a:fillRect/>
          </a:stretch>
        </p:blipFill>
        <p:spPr>
          <a:xfrm>
            <a:off x="9145905" y="2078990"/>
            <a:ext cx="1557020" cy="26797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" name="Picture 66" descr="图片22"/>
          <p:cNvPicPr>
            <a:picLocks noChangeAspect="1"/>
          </p:cNvPicPr>
          <p:nvPr/>
        </p:nvPicPr>
        <p:blipFill>
          <a:blip r:embed="rId4"/>
          <a:srcRect l="46742" t="299" r="6818" b="2681"/>
          <a:stretch>
            <a:fillRect/>
          </a:stretch>
        </p:blipFill>
        <p:spPr>
          <a:xfrm>
            <a:off x="3834130" y="2174875"/>
            <a:ext cx="1557020" cy="26797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Text Box 6"/>
          <p:cNvSpPr txBox="1"/>
          <p:nvPr/>
        </p:nvSpPr>
        <p:spPr>
          <a:xfrm>
            <a:off x="4871085" y="1236345"/>
            <a:ext cx="2450465" cy="521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anchor="t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2800" b="1" dirty="0">
                <a:solidFill>
                  <a:srgbClr val="00206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CO</a:t>
            </a:r>
            <a:r>
              <a:rPr lang="en-US" sz="2800" b="1" baseline="-25000" dirty="0">
                <a:solidFill>
                  <a:srgbClr val="00206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2</a:t>
            </a:r>
            <a:r>
              <a:rPr lang="zh-CN" altLang="en-US" sz="2800" b="1" dirty="0">
                <a:solidFill>
                  <a:srgbClr val="00206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检测结果：</a:t>
            </a:r>
          </a:p>
        </p:txBody>
      </p:sp>
      <p:grpSp>
        <p:nvGrpSpPr>
          <p:cNvPr id="14" name="组合 13"/>
          <p:cNvGrpSpPr/>
          <p:nvPr/>
        </p:nvGrpSpPr>
        <p:grpSpPr>
          <a:xfrm>
            <a:off x="3834130" y="4854575"/>
            <a:ext cx="2663825" cy="1068705"/>
            <a:chOff x="6038" y="7645"/>
            <a:chExt cx="4195" cy="1683"/>
          </a:xfrm>
        </p:grpSpPr>
        <p:sp>
          <p:nvSpPr>
            <p:cNvPr id="118809" name="Text Box 25"/>
            <p:cNvSpPr txBox="1"/>
            <p:nvPr/>
          </p:nvSpPr>
          <p:spPr>
            <a:xfrm>
              <a:off x="6038" y="8508"/>
              <a:ext cx="4195" cy="820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91373" tIns="45685" rIns="91373" bIns="45685" anchor="t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800" b="1" dirty="0">
                  <a:solidFill>
                    <a:srgbClr val="FF0000"/>
                  </a:solidFill>
                  <a:latin typeface="Arial" panose="020B0604020202020204" pitchFamily="34" charset="0"/>
                  <a:ea typeface="楷体_GB2312" pitchFamily="49" charset="-122"/>
                </a:rPr>
                <a:t>变混浊</a:t>
              </a:r>
              <a:r>
                <a:rPr lang="en-US" altLang="zh-CN" sz="2800" b="1" dirty="0">
                  <a:solidFill>
                    <a:srgbClr val="FF0000"/>
                  </a:solidFill>
                  <a:latin typeface="Arial" panose="020B0604020202020204" pitchFamily="34" charset="0"/>
                  <a:ea typeface="楷体_GB2312" pitchFamily="49" charset="-122"/>
                </a:rPr>
                <a:t>/</a:t>
              </a:r>
              <a:r>
                <a:rPr lang="zh-CN" altLang="en-US" sz="2800" b="1" dirty="0">
                  <a:solidFill>
                    <a:srgbClr val="FF0000"/>
                  </a:solidFill>
                  <a:latin typeface="Arial" panose="020B0604020202020204" pitchFamily="34" charset="0"/>
                  <a:ea typeface="楷体_GB2312" pitchFamily="49" charset="-122"/>
                </a:rPr>
                <a:t>快</a:t>
              </a:r>
            </a:p>
          </p:txBody>
        </p:sp>
        <p:cxnSp>
          <p:nvCxnSpPr>
            <p:cNvPr id="9" name="直接箭头连接符 8"/>
            <p:cNvCxnSpPr/>
            <p:nvPr/>
          </p:nvCxnSpPr>
          <p:spPr>
            <a:xfrm>
              <a:off x="7254" y="7645"/>
              <a:ext cx="20" cy="863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15" name="组合 14"/>
          <p:cNvGrpSpPr/>
          <p:nvPr/>
        </p:nvGrpSpPr>
        <p:grpSpPr>
          <a:xfrm>
            <a:off x="9145905" y="4758690"/>
            <a:ext cx="2808605" cy="1068705"/>
            <a:chOff x="14403" y="7494"/>
            <a:chExt cx="4423" cy="1683"/>
          </a:xfrm>
        </p:grpSpPr>
        <p:sp>
          <p:nvSpPr>
            <p:cNvPr id="118811" name="Text Box 27"/>
            <p:cNvSpPr txBox="1"/>
            <p:nvPr/>
          </p:nvSpPr>
          <p:spPr>
            <a:xfrm>
              <a:off x="14403" y="8357"/>
              <a:ext cx="4423" cy="820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91373" tIns="45685" rIns="91373" bIns="45685" anchor="t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800" b="1" dirty="0">
                  <a:solidFill>
                    <a:srgbClr val="FF0000"/>
                  </a:solidFill>
                  <a:latin typeface="Arial" panose="020B0604020202020204" pitchFamily="34" charset="0"/>
                  <a:ea typeface="楷体_GB2312" pitchFamily="49" charset="-122"/>
                </a:rPr>
                <a:t>变混浊</a:t>
              </a:r>
              <a:r>
                <a:rPr lang="en-US" altLang="zh-CN" sz="2800" b="1" dirty="0">
                  <a:solidFill>
                    <a:srgbClr val="FF0000"/>
                  </a:solidFill>
                  <a:latin typeface="Arial" panose="020B0604020202020204" pitchFamily="34" charset="0"/>
                  <a:ea typeface="楷体_GB2312" pitchFamily="49" charset="-122"/>
                </a:rPr>
                <a:t>/</a:t>
              </a:r>
              <a:r>
                <a:rPr lang="zh-CN" altLang="en-US" sz="2800" b="1" dirty="0">
                  <a:solidFill>
                    <a:srgbClr val="FF0000"/>
                  </a:solidFill>
                  <a:latin typeface="Arial" panose="020B0604020202020204" pitchFamily="34" charset="0"/>
                  <a:ea typeface="楷体_GB2312" pitchFamily="49" charset="-122"/>
                </a:rPr>
                <a:t>慢</a:t>
              </a:r>
            </a:p>
          </p:txBody>
        </p:sp>
        <p:cxnSp>
          <p:nvCxnSpPr>
            <p:cNvPr id="13" name="直接箭头连接符 12"/>
            <p:cNvCxnSpPr/>
            <p:nvPr/>
          </p:nvCxnSpPr>
          <p:spPr>
            <a:xfrm>
              <a:off x="15619" y="7494"/>
              <a:ext cx="20" cy="863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sp>
        <p:nvSpPr>
          <p:cNvPr id="6" name="文本框 5"/>
          <p:cNvSpPr txBox="1"/>
          <p:nvPr/>
        </p:nvSpPr>
        <p:spPr>
          <a:xfrm>
            <a:off x="1336040" y="-10160"/>
            <a:ext cx="1101090" cy="645160"/>
          </a:xfrm>
          <a:prstGeom prst="rect">
            <a:avLst/>
          </a:prstGeom>
          <a:noFill/>
        </p:spPr>
        <p:txBody>
          <a:bodyPr wrap="none" rtlCol="0" anchor="t">
            <a:sp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zh-CN" altLang="en-US" sz="3600" b="1" i="1">
                <a:ln w="9525">
                  <a:noFill/>
                  <a:prstDash val="solid"/>
                </a:ln>
                <a:solidFill>
                  <a:srgbClr val="00206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实验</a:t>
            </a:r>
          </a:p>
        </p:txBody>
      </p:sp>
      <p:sp>
        <p:nvSpPr>
          <p:cNvPr id="21" name="Text Box 13"/>
          <p:cNvSpPr txBox="1">
            <a:spLocks noChangeArrowheads="1"/>
          </p:cNvSpPr>
          <p:nvPr/>
        </p:nvSpPr>
        <p:spPr bwMode="auto">
          <a:xfrm>
            <a:off x="5460907" y="2143780"/>
            <a:ext cx="2597336" cy="3477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对比实验：</a:t>
            </a:r>
            <a:r>
              <a:rPr kumimoji="1" lang="zh-CN" altLang="en-US" sz="2400" b="1" dirty="0">
                <a:latin typeface="Times New Roman" panose="02020603050405020304" pitchFamily="18" charset="0"/>
              </a:rPr>
              <a:t>设置两个或两个以上的</a:t>
            </a:r>
            <a:r>
              <a:rPr kumimoji="1"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实验组</a:t>
            </a:r>
            <a:r>
              <a:rPr kumimoji="1" lang="zh-CN" altLang="en-US" sz="2400" b="1" dirty="0">
                <a:latin typeface="Times New Roman" panose="02020603050405020304" pitchFamily="18" charset="0"/>
              </a:rPr>
              <a:t>，通过对</a:t>
            </a:r>
            <a:r>
              <a:rPr kumimoji="1"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结果的比较分析</a:t>
            </a:r>
            <a:r>
              <a:rPr kumimoji="1" lang="zh-CN" altLang="en-US" sz="2400" b="1" dirty="0">
                <a:latin typeface="Times New Roman" panose="02020603050405020304" pitchFamily="18" charset="0"/>
              </a:rPr>
              <a:t>，来探究某种因素与实验对象的关系，这样的实验叫做</a:t>
            </a:r>
            <a:r>
              <a:rPr kumimoji="1"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对比实验</a:t>
            </a:r>
            <a:r>
              <a:rPr kumimoji="1" lang="zh-CN" altLang="en-US" sz="2400" b="1" dirty="0">
                <a:latin typeface="Times New Roman" panose="02020603050405020304" pitchFamily="18" charset="0"/>
              </a:rPr>
              <a:t>。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random/>
      </p:transition>
    </mc:Choice>
    <mc:Fallback xmlns="">
      <p:transition spd="med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直接连接符 28"/>
          <p:cNvCxnSpPr/>
          <p:nvPr/>
        </p:nvCxnSpPr>
        <p:spPr>
          <a:xfrm>
            <a:off x="0" y="635000"/>
            <a:ext cx="42291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/>
        </p:nvCxnSpPr>
        <p:spPr>
          <a:xfrm>
            <a:off x="7962900" y="635000"/>
            <a:ext cx="42291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2912745" y="230505"/>
            <a:ext cx="5692140" cy="645160"/>
          </a:xfrm>
          <a:prstGeom prst="rect">
            <a:avLst/>
          </a:prstGeom>
          <a:noFill/>
        </p:spPr>
        <p:txBody>
          <a:bodyPr wrap="none" rtlCol="0" anchor="t">
            <a:sp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zh-CN" altLang="en-US" sz="3600" b="1" i="1">
                <a:ln w="9525">
                  <a:noFill/>
                  <a:prstDash val="solid"/>
                </a:ln>
                <a:solidFill>
                  <a:srgbClr val="00206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探究酵母菌细胞呼吸的方式</a:t>
            </a:r>
          </a:p>
        </p:txBody>
      </p:sp>
      <p:sp>
        <p:nvSpPr>
          <p:cNvPr id="4" name="Text Box 3"/>
          <p:cNvSpPr txBox="1"/>
          <p:nvPr/>
        </p:nvSpPr>
        <p:spPr>
          <a:xfrm>
            <a:off x="265430" y="759460"/>
            <a:ext cx="10935970" cy="476885"/>
          </a:xfrm>
          <a:prstGeom prst="rect">
            <a:avLst/>
          </a:prstGeom>
          <a:noFill/>
          <a:ln w="38100" cap="flat" cmpd="sng">
            <a:noFill/>
            <a:prstDash val="solid"/>
            <a:miter/>
            <a:headEnd type="none" w="med" len="med"/>
            <a:tailEnd type="none" w="med" len="med"/>
          </a:ln>
        </p:spPr>
        <p:txBody>
          <a:bodyPr wrap="square" lIns="91422" tIns="45712" rIns="91422" bIns="45712">
            <a:spAutoFit/>
          </a:bodyPr>
          <a:lstStyle/>
          <a:p>
            <a:pPr eaLnBrk="1" hangingPunct="1">
              <a:lnSpc>
                <a:spcPct val="90000"/>
              </a:lnSpc>
              <a:spcBef>
                <a:spcPct val="50000"/>
              </a:spcBef>
              <a:buFont typeface="Arial" panose="020B0604020202020204" pitchFamily="34" charset="0"/>
              <a:buNone/>
            </a:pP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4.</a:t>
            </a: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实验步骤</a:t>
            </a: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: </a:t>
            </a:r>
            <a:endParaRPr lang="zh-CN" altLang="en-US" sz="2800" b="1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Text Box 6"/>
          <p:cNvSpPr txBox="1"/>
          <p:nvPr/>
        </p:nvSpPr>
        <p:spPr>
          <a:xfrm>
            <a:off x="4530090" y="1309370"/>
            <a:ext cx="2450465" cy="521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anchor="t">
            <a:spAutoFit/>
          </a:bodyPr>
          <a:lstStyle/>
          <a:p>
            <a:pPr algn="l">
              <a:spcBef>
                <a:spcPct val="50000"/>
              </a:spcBef>
            </a:pPr>
            <a:r>
              <a:rPr lang="zh-CN" altLang="en-US" sz="2800" b="1" dirty="0">
                <a:solidFill>
                  <a:srgbClr val="00206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酒精检测结果：</a:t>
            </a:r>
          </a:p>
        </p:txBody>
      </p:sp>
      <p:grpSp>
        <p:nvGrpSpPr>
          <p:cNvPr id="6" name="Group 4"/>
          <p:cNvGrpSpPr/>
          <p:nvPr/>
        </p:nvGrpSpPr>
        <p:grpSpPr>
          <a:xfrm>
            <a:off x="2350770" y="2264410"/>
            <a:ext cx="5867400" cy="1066800"/>
            <a:chOff x="1584" y="1680"/>
            <a:chExt cx="3360" cy="672"/>
          </a:xfrm>
        </p:grpSpPr>
        <p:sp>
          <p:nvSpPr>
            <p:cNvPr id="37891" name="Text Box 5"/>
            <p:cNvSpPr txBox="1"/>
            <p:nvPr/>
          </p:nvSpPr>
          <p:spPr>
            <a:xfrm>
              <a:off x="1584" y="1680"/>
              <a:ext cx="3360" cy="373"/>
            </a:xfrm>
            <a:prstGeom prst="rect">
              <a:avLst/>
            </a:prstGeom>
            <a:solidFill>
              <a:schemeClr val="bg1"/>
            </a:solidFill>
            <a:ln w="12700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 sz="3200" b="1" dirty="0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rPr>
                <a:t>0.5mL</a:t>
              </a:r>
              <a:r>
                <a:rPr lang="zh-CN" altLang="en-US" sz="3200" b="1" dirty="0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rPr>
                <a:t>重铬酸钾的浓硫酸溶液</a:t>
              </a:r>
            </a:p>
          </p:txBody>
        </p:sp>
        <p:sp>
          <p:nvSpPr>
            <p:cNvPr id="37892" name="Line 6"/>
            <p:cNvSpPr/>
            <p:nvPr/>
          </p:nvSpPr>
          <p:spPr>
            <a:xfrm flipH="1">
              <a:off x="2352" y="2016"/>
              <a:ext cx="480" cy="336"/>
            </a:xfrm>
            <a:prstGeom prst="line">
              <a:avLst/>
            </a:prstGeom>
            <a:ln w="38100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37893" name="Line 7"/>
            <p:cNvSpPr/>
            <p:nvPr/>
          </p:nvSpPr>
          <p:spPr>
            <a:xfrm>
              <a:off x="3648" y="2016"/>
              <a:ext cx="432" cy="336"/>
            </a:xfrm>
            <a:prstGeom prst="line">
              <a:avLst/>
            </a:prstGeom>
            <a:ln w="38100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sp>
      </p:grpSp>
      <p:sp>
        <p:nvSpPr>
          <p:cNvPr id="117768" name="AutoShape 8"/>
          <p:cNvSpPr/>
          <p:nvPr/>
        </p:nvSpPr>
        <p:spPr>
          <a:xfrm>
            <a:off x="3481070" y="3402330"/>
            <a:ext cx="533400" cy="2057400"/>
          </a:xfrm>
          <a:prstGeom prst="can">
            <a:avLst>
              <a:gd name="adj" fmla="val 50889"/>
            </a:avLst>
          </a:prstGeom>
          <a:noFill/>
          <a:ln w="1270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lIns="91373" tIns="45685" rIns="91373" bIns="45685" anchor="ctr"/>
          <a:lstStyle/>
          <a:p>
            <a:endParaRPr lang="zh-CN" altLang="en-US" dirty="0"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117769" name="AutoShape 9"/>
          <p:cNvSpPr/>
          <p:nvPr/>
        </p:nvSpPr>
        <p:spPr>
          <a:xfrm>
            <a:off x="3481070" y="4697730"/>
            <a:ext cx="533400" cy="762000"/>
          </a:xfrm>
          <a:prstGeom prst="can">
            <a:avLst>
              <a:gd name="adj" fmla="val 35713"/>
            </a:avLst>
          </a:prstGeom>
          <a:solidFill>
            <a:srgbClr val="FF6600"/>
          </a:solidFill>
          <a:ln w="1270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lIns="91373" tIns="45685" rIns="91373" bIns="45685" anchor="ctr"/>
          <a:lstStyle/>
          <a:p>
            <a:endParaRPr lang="zh-CN" altLang="en-US" dirty="0"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117770" name="Text Box 10"/>
          <p:cNvSpPr txBox="1"/>
          <p:nvPr/>
        </p:nvSpPr>
        <p:spPr>
          <a:xfrm>
            <a:off x="2261870" y="3859530"/>
            <a:ext cx="1066800" cy="519113"/>
          </a:xfrm>
          <a:prstGeom prst="rect">
            <a:avLst/>
          </a:prstGeom>
          <a:noFill/>
          <a:ln w="12700">
            <a:noFill/>
          </a:ln>
        </p:spPr>
        <p:txBody>
          <a:bodyPr lIns="91373" tIns="45685" rIns="91373" bIns="45685" anchor="t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800" b="1" dirty="0">
                <a:solidFill>
                  <a:srgbClr val="FF0066"/>
                </a:solidFill>
                <a:latin typeface="楷体_GB2312" pitchFamily="49" charset="-122"/>
                <a:ea typeface="楷体_GB2312" pitchFamily="49" charset="-122"/>
              </a:rPr>
              <a:t>A</a:t>
            </a:r>
            <a:r>
              <a:rPr lang="zh-CN" altLang="en-US" sz="2800" b="1" dirty="0">
                <a:solidFill>
                  <a:srgbClr val="FF0066"/>
                </a:solidFill>
                <a:latin typeface="楷体_GB2312" pitchFamily="49" charset="-122"/>
                <a:ea typeface="楷体_GB2312" pitchFamily="49" charset="-122"/>
              </a:rPr>
              <a:t>组</a:t>
            </a:r>
          </a:p>
        </p:txBody>
      </p:sp>
      <p:sp>
        <p:nvSpPr>
          <p:cNvPr id="117771" name="AutoShape 11"/>
          <p:cNvSpPr/>
          <p:nvPr/>
        </p:nvSpPr>
        <p:spPr>
          <a:xfrm>
            <a:off x="6529070" y="3478530"/>
            <a:ext cx="533400" cy="2057400"/>
          </a:xfrm>
          <a:prstGeom prst="can">
            <a:avLst>
              <a:gd name="adj" fmla="val 50889"/>
            </a:avLst>
          </a:prstGeom>
          <a:noFill/>
          <a:ln w="1270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lIns="91373" tIns="45685" rIns="91373" bIns="45685" anchor="ctr"/>
          <a:lstStyle/>
          <a:p>
            <a:pPr algn="ctr"/>
            <a:endParaRPr lang="zh-CN" altLang="zh-CN" dirty="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17772" name="AutoShape 12"/>
          <p:cNvSpPr/>
          <p:nvPr/>
        </p:nvSpPr>
        <p:spPr>
          <a:xfrm>
            <a:off x="6529070" y="4773930"/>
            <a:ext cx="533400" cy="762000"/>
          </a:xfrm>
          <a:prstGeom prst="can">
            <a:avLst>
              <a:gd name="adj" fmla="val 35713"/>
            </a:avLst>
          </a:prstGeom>
          <a:solidFill>
            <a:srgbClr val="009999"/>
          </a:solidFill>
          <a:ln w="1270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lIns="91373" tIns="45685" rIns="91373" bIns="45685" anchor="ctr"/>
          <a:lstStyle/>
          <a:p>
            <a:pPr algn="ctr"/>
            <a:endParaRPr lang="zh-CN" altLang="zh-CN" dirty="0">
              <a:solidFill>
                <a:schemeClr val="folHlink"/>
              </a:solidFill>
              <a:latin typeface="Arial" panose="020B0604020202020204" pitchFamily="34" charset="0"/>
              <a:ea typeface="楷体_GB2312" pitchFamily="49" charset="-122"/>
            </a:endParaRPr>
          </a:p>
        </p:txBody>
      </p:sp>
      <p:sp>
        <p:nvSpPr>
          <p:cNvPr id="117773" name="Text Box 13"/>
          <p:cNvSpPr txBox="1"/>
          <p:nvPr/>
        </p:nvSpPr>
        <p:spPr>
          <a:xfrm>
            <a:off x="7062470" y="3935730"/>
            <a:ext cx="1371600" cy="519113"/>
          </a:xfrm>
          <a:prstGeom prst="rect">
            <a:avLst/>
          </a:prstGeom>
          <a:noFill/>
          <a:ln w="12700">
            <a:noFill/>
          </a:ln>
        </p:spPr>
        <p:txBody>
          <a:bodyPr lIns="91373" tIns="45685" rIns="91373" bIns="45685" anchor="t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800" b="1" dirty="0">
                <a:solidFill>
                  <a:srgbClr val="FF0066"/>
                </a:solidFill>
                <a:latin typeface="楷体_GB2312" pitchFamily="49" charset="-122"/>
                <a:ea typeface="楷体_GB2312" pitchFamily="49" charset="-122"/>
              </a:rPr>
              <a:t>B</a:t>
            </a:r>
            <a:r>
              <a:rPr lang="zh-CN" altLang="en-US" sz="2800" b="1" dirty="0">
                <a:solidFill>
                  <a:srgbClr val="FF0066"/>
                </a:solidFill>
                <a:latin typeface="楷体_GB2312" pitchFamily="49" charset="-122"/>
                <a:ea typeface="楷体_GB2312" pitchFamily="49" charset="-122"/>
              </a:rPr>
              <a:t>组</a:t>
            </a:r>
          </a:p>
        </p:txBody>
      </p:sp>
      <p:sp>
        <p:nvSpPr>
          <p:cNvPr id="117774" name="Text Box 14"/>
          <p:cNvSpPr txBox="1"/>
          <p:nvPr/>
        </p:nvSpPr>
        <p:spPr>
          <a:xfrm>
            <a:off x="2185670" y="4392930"/>
            <a:ext cx="2971800" cy="1203325"/>
          </a:xfrm>
          <a:prstGeom prst="rect">
            <a:avLst/>
          </a:prstGeom>
          <a:noFill/>
          <a:ln w="9525">
            <a:noFill/>
          </a:ln>
        </p:spPr>
        <p:txBody>
          <a:bodyPr lIns="91373" tIns="45685" rIns="91373" bIns="45685" anchor="t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600" b="1" dirty="0">
                <a:solidFill>
                  <a:srgbClr val="FF6600"/>
                </a:solidFill>
                <a:latin typeface="Arial" panose="020B0604020202020204" pitchFamily="34" charset="0"/>
                <a:ea typeface="楷体_GB2312" pitchFamily="49" charset="-122"/>
              </a:rPr>
              <a:t>橙色</a:t>
            </a:r>
          </a:p>
          <a:p>
            <a:endParaRPr lang="en-US" altLang="zh-CN" sz="3600" dirty="0">
              <a:latin typeface="Arial" panose="020B0604020202020204" pitchFamily="34" charset="0"/>
              <a:ea typeface="楷体_GB2312" pitchFamily="49" charset="-122"/>
            </a:endParaRPr>
          </a:p>
        </p:txBody>
      </p:sp>
      <p:sp>
        <p:nvSpPr>
          <p:cNvPr id="117777" name="Rectangle 17"/>
          <p:cNvSpPr/>
          <p:nvPr/>
        </p:nvSpPr>
        <p:spPr>
          <a:xfrm rot="-10797179" flipV="1">
            <a:off x="7059295" y="4384040"/>
            <a:ext cx="3791585" cy="643890"/>
          </a:xfrm>
          <a:prstGeom prst="rect">
            <a:avLst/>
          </a:prstGeom>
          <a:noFill/>
          <a:ln w="9525">
            <a:noFill/>
          </a:ln>
        </p:spPr>
        <p:txBody>
          <a:bodyPr wrap="square" lIns="91373" tIns="45685" rIns="91373" bIns="45685" anchor="t">
            <a:spAutoFit/>
          </a:bodyPr>
          <a:lstStyle/>
          <a:p>
            <a:r>
              <a:rPr lang="zh-CN" altLang="en-US" sz="3600" b="1" dirty="0">
                <a:solidFill>
                  <a:srgbClr val="FF6600"/>
                </a:solidFill>
                <a:latin typeface="Arial" panose="020B0604020202020204" pitchFamily="34" charset="0"/>
                <a:ea typeface="楷体_GB2312" pitchFamily="49" charset="-122"/>
              </a:rPr>
              <a:t>橙色</a:t>
            </a:r>
            <a:r>
              <a:rPr lang="en-US" altLang="zh-CN" sz="3600" b="1" dirty="0">
                <a:solidFill>
                  <a:srgbClr val="FF6600"/>
                </a:solidFill>
                <a:latin typeface="Arial" panose="020B0604020202020204" pitchFamily="34" charset="0"/>
                <a:ea typeface="楷体_GB2312" pitchFamily="49" charset="-122"/>
              </a:rPr>
              <a:t>→</a:t>
            </a:r>
            <a:r>
              <a:rPr lang="zh-CN" altLang="en-US" sz="3600" b="1" dirty="0">
                <a:solidFill>
                  <a:srgbClr val="FF6600"/>
                </a:solidFill>
                <a:latin typeface="Arial" panose="020B0604020202020204" pitchFamily="34" charset="0"/>
                <a:ea typeface="楷体_GB2312" pitchFamily="49" charset="-122"/>
              </a:rPr>
              <a:t>灰绿色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1336040" y="-10160"/>
            <a:ext cx="1101090" cy="645160"/>
          </a:xfrm>
          <a:prstGeom prst="rect">
            <a:avLst/>
          </a:prstGeom>
          <a:noFill/>
        </p:spPr>
        <p:txBody>
          <a:bodyPr wrap="none" rtlCol="0" anchor="t">
            <a:sp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zh-CN" altLang="en-US" sz="3600" b="1" i="1">
                <a:ln w="9525">
                  <a:noFill/>
                  <a:prstDash val="solid"/>
                </a:ln>
                <a:solidFill>
                  <a:srgbClr val="00206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实验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random/>
      </p:transition>
    </mc:Choice>
    <mc:Fallback xmlns="">
      <p:transition spd="med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768" grpId="0" bldLvl="0" animBg="1"/>
      <p:bldP spid="117769" grpId="0" bldLvl="0" animBg="1"/>
      <p:bldP spid="117770" grpId="0"/>
      <p:bldP spid="117771" grpId="0" bldLvl="0" animBg="1"/>
      <p:bldP spid="117772" grpId="0" bldLvl="0" animBg="1"/>
      <p:bldP spid="117773" grpId="0"/>
      <p:bldP spid="117774" grpId="0"/>
      <p:bldP spid="11777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直接连接符 28"/>
          <p:cNvCxnSpPr/>
          <p:nvPr/>
        </p:nvCxnSpPr>
        <p:spPr>
          <a:xfrm>
            <a:off x="0" y="635000"/>
            <a:ext cx="42291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/>
        </p:nvCxnSpPr>
        <p:spPr>
          <a:xfrm>
            <a:off x="7962900" y="635000"/>
            <a:ext cx="42291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2912745" y="230505"/>
            <a:ext cx="5692140" cy="645160"/>
          </a:xfrm>
          <a:prstGeom prst="rect">
            <a:avLst/>
          </a:prstGeom>
          <a:noFill/>
        </p:spPr>
        <p:txBody>
          <a:bodyPr wrap="none" rtlCol="0" anchor="t">
            <a:sp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zh-CN" altLang="en-US" sz="3600" b="1" i="1">
                <a:ln w="9525">
                  <a:noFill/>
                  <a:prstDash val="solid"/>
                </a:ln>
                <a:solidFill>
                  <a:srgbClr val="00206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探究酵母菌细胞呼吸的方式</a:t>
            </a:r>
          </a:p>
        </p:txBody>
      </p:sp>
      <p:sp>
        <p:nvSpPr>
          <p:cNvPr id="4" name="Text Box 3"/>
          <p:cNvSpPr txBox="1"/>
          <p:nvPr/>
        </p:nvSpPr>
        <p:spPr>
          <a:xfrm>
            <a:off x="265430" y="759460"/>
            <a:ext cx="10935970" cy="476885"/>
          </a:xfrm>
          <a:prstGeom prst="rect">
            <a:avLst/>
          </a:prstGeom>
          <a:noFill/>
          <a:ln w="38100" cap="flat" cmpd="sng">
            <a:noFill/>
            <a:prstDash val="solid"/>
            <a:miter/>
            <a:headEnd type="none" w="med" len="med"/>
            <a:tailEnd type="none" w="med" len="med"/>
          </a:ln>
        </p:spPr>
        <p:txBody>
          <a:bodyPr wrap="square" lIns="91422" tIns="45712" rIns="91422" bIns="45712">
            <a:spAutoFit/>
          </a:bodyPr>
          <a:lstStyle/>
          <a:p>
            <a:pPr eaLnBrk="1" hangingPunct="1">
              <a:lnSpc>
                <a:spcPct val="90000"/>
              </a:lnSpc>
              <a:spcBef>
                <a:spcPct val="50000"/>
              </a:spcBef>
              <a:buFont typeface="Arial" panose="020B0604020202020204" pitchFamily="34" charset="0"/>
              <a:buNone/>
            </a:pP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5.</a:t>
            </a: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实验结果</a:t>
            </a: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: </a:t>
            </a:r>
            <a:endParaRPr lang="zh-CN" altLang="en-US" sz="2800" b="1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aphicFrame>
        <p:nvGraphicFramePr>
          <p:cNvPr id="118824" name="Group 40"/>
          <p:cNvGraphicFramePr>
            <a:graphicFrameLocks noGrp="1"/>
          </p:cNvGraphicFramePr>
          <p:nvPr/>
        </p:nvGraphicFramePr>
        <p:xfrm>
          <a:off x="622300" y="1478280"/>
          <a:ext cx="8804910" cy="1757680"/>
        </p:xfrm>
        <a:graphic>
          <a:graphicData uri="http://schemas.openxmlformats.org/drawingml/2006/table">
            <a:tbl>
              <a:tblPr/>
              <a:tblGrid>
                <a:gridCol w="9925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106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017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9245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_GB2312" pitchFamily="49" charset="-122"/>
                          <a:ea typeface="楷体_GB2312" pitchFamily="49" charset="-122"/>
                        </a:rPr>
                        <a:t>条件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_GB2312" pitchFamily="49" charset="-122"/>
                          <a:ea typeface="楷体_GB2312" pitchFamily="49" charset="-122"/>
                        </a:rPr>
                        <a:t>澄清石灰水</a:t>
                      </a:r>
                      <a:r>
                        <a:rPr kumimoji="0" lang="en-US" altLang="zh-CN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_GB2312" pitchFamily="49" charset="-122"/>
                          <a:ea typeface="楷体_GB2312" pitchFamily="49" charset="-122"/>
                        </a:rPr>
                        <a:t>/</a:t>
                      </a:r>
                      <a:r>
                        <a:rPr kumimoji="0" lang="zh-CN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_GB2312" pitchFamily="49" charset="-122"/>
                          <a:ea typeface="楷体_GB2312" pitchFamily="49" charset="-122"/>
                        </a:rPr>
                        <a:t>出现的时间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_GB2312" pitchFamily="49" charset="-122"/>
                          <a:ea typeface="楷体_GB2312" pitchFamily="49" charset="-122"/>
                        </a:rPr>
                        <a:t>重铬酸钾</a:t>
                      </a:r>
                      <a:r>
                        <a:rPr kumimoji="0" lang="en-US" altLang="zh-CN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_GB2312" pitchFamily="49" charset="-122"/>
                          <a:ea typeface="楷体_GB2312" pitchFamily="49" charset="-122"/>
                        </a:rPr>
                        <a:t>--</a:t>
                      </a:r>
                      <a:r>
                        <a:rPr kumimoji="0" lang="zh-CN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_GB2312" pitchFamily="49" charset="-122"/>
                          <a:ea typeface="楷体_GB2312" pitchFamily="49" charset="-122"/>
                        </a:rPr>
                        <a:t>浓硫酸溶液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356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_GB2312" pitchFamily="49" charset="-122"/>
                          <a:ea typeface="楷体_GB2312" pitchFamily="49" charset="-122"/>
                        </a:rPr>
                        <a:t>有氧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0" lang="zh-CN" altLang="zh-CN" sz="2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0" lang="zh-CN" altLang="zh-CN" sz="2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166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_GB2312" pitchFamily="49" charset="-122"/>
                          <a:ea typeface="楷体_GB2312" pitchFamily="49" charset="-122"/>
                        </a:rPr>
                        <a:t>无氧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0" lang="zh-CN" altLang="zh-CN" sz="2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0" lang="zh-CN" altLang="zh-CN" sz="2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18809" name="Text Box 25"/>
          <p:cNvSpPr txBox="1"/>
          <p:nvPr/>
        </p:nvSpPr>
        <p:spPr>
          <a:xfrm>
            <a:off x="2261235" y="2111375"/>
            <a:ext cx="2663825" cy="519113"/>
          </a:xfrm>
          <a:prstGeom prst="rect">
            <a:avLst/>
          </a:prstGeom>
          <a:noFill/>
          <a:ln w="9525">
            <a:noFill/>
          </a:ln>
        </p:spPr>
        <p:txBody>
          <a:bodyPr lIns="91373" tIns="45685" rIns="91373" bIns="45685" anchor="t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b="1" dirty="0">
                <a:solidFill>
                  <a:srgbClr val="FF3300"/>
                </a:solidFill>
                <a:latin typeface="Arial" panose="020B0604020202020204" pitchFamily="34" charset="0"/>
                <a:ea typeface="楷体_GB2312" pitchFamily="49" charset="-122"/>
              </a:rPr>
              <a:t>变混浊／快</a:t>
            </a:r>
          </a:p>
        </p:txBody>
      </p:sp>
      <p:sp>
        <p:nvSpPr>
          <p:cNvPr id="118810" name="Text Box 26"/>
          <p:cNvSpPr txBox="1"/>
          <p:nvPr/>
        </p:nvSpPr>
        <p:spPr>
          <a:xfrm>
            <a:off x="6137275" y="2097405"/>
            <a:ext cx="2952750" cy="519113"/>
          </a:xfrm>
          <a:prstGeom prst="rect">
            <a:avLst/>
          </a:prstGeom>
          <a:noFill/>
          <a:ln w="9525">
            <a:noFill/>
          </a:ln>
        </p:spPr>
        <p:txBody>
          <a:bodyPr lIns="91373" tIns="45685" rIns="91373" bIns="45685" anchor="t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b="1" dirty="0">
                <a:solidFill>
                  <a:srgbClr val="FF3300"/>
                </a:solidFill>
                <a:latin typeface="Arial" panose="020B0604020202020204" pitchFamily="34" charset="0"/>
                <a:ea typeface="楷体_GB2312" pitchFamily="49" charset="-122"/>
              </a:rPr>
              <a:t>无变化</a:t>
            </a:r>
          </a:p>
        </p:txBody>
      </p:sp>
      <p:sp>
        <p:nvSpPr>
          <p:cNvPr id="118811" name="Text Box 27"/>
          <p:cNvSpPr txBox="1"/>
          <p:nvPr/>
        </p:nvSpPr>
        <p:spPr>
          <a:xfrm>
            <a:off x="2261235" y="2644775"/>
            <a:ext cx="2808288" cy="519113"/>
          </a:xfrm>
          <a:prstGeom prst="rect">
            <a:avLst/>
          </a:prstGeom>
          <a:noFill/>
          <a:ln w="9525">
            <a:noFill/>
          </a:ln>
        </p:spPr>
        <p:txBody>
          <a:bodyPr lIns="91373" tIns="45685" rIns="91373" bIns="45685" anchor="t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b="1" dirty="0">
                <a:solidFill>
                  <a:srgbClr val="FF3300"/>
                </a:solidFill>
                <a:latin typeface="Arial" panose="020B0604020202020204" pitchFamily="34" charset="0"/>
                <a:ea typeface="楷体_GB2312" pitchFamily="49" charset="-122"/>
              </a:rPr>
              <a:t>变混浊／慢</a:t>
            </a:r>
          </a:p>
        </p:txBody>
      </p:sp>
      <p:sp>
        <p:nvSpPr>
          <p:cNvPr id="118812" name="Text Box 28"/>
          <p:cNvSpPr txBox="1"/>
          <p:nvPr/>
        </p:nvSpPr>
        <p:spPr>
          <a:xfrm>
            <a:off x="6213475" y="2630805"/>
            <a:ext cx="2736850" cy="519113"/>
          </a:xfrm>
          <a:prstGeom prst="rect">
            <a:avLst/>
          </a:prstGeom>
          <a:noFill/>
          <a:ln w="9525">
            <a:noFill/>
          </a:ln>
        </p:spPr>
        <p:txBody>
          <a:bodyPr lIns="91373" tIns="45685" rIns="91373" bIns="45685" anchor="t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b="1" dirty="0">
                <a:solidFill>
                  <a:srgbClr val="FF3300"/>
                </a:solidFill>
                <a:latin typeface="Arial" panose="020B0604020202020204" pitchFamily="34" charset="0"/>
                <a:ea typeface="楷体_GB2312" pitchFamily="49" charset="-122"/>
              </a:rPr>
              <a:t>出现灰绿色</a:t>
            </a:r>
          </a:p>
        </p:txBody>
      </p:sp>
      <p:sp>
        <p:nvSpPr>
          <p:cNvPr id="119811" name="Rectangle 3"/>
          <p:cNvSpPr>
            <a:spLocks noGrp="1"/>
          </p:cNvSpPr>
          <p:nvPr/>
        </p:nvSpPr>
        <p:spPr>
          <a:xfrm>
            <a:off x="504190" y="4050665"/>
            <a:ext cx="11222355" cy="65341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373" tIns="45685" rIns="91373" bIns="45685" anchor="t"/>
          <a:lstStyle>
            <a:lvl1pPr marL="341630" indent="-3416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1680" indent="-2844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1730" indent="-2273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598930" indent="-2273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6130" indent="-2273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2695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69895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646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3025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608330" indent="-608330" eaLnBrk="1" hangingPunct="1">
              <a:buNone/>
            </a:pPr>
            <a:r>
              <a:rPr lang="en-US" altLang="zh-CN" sz="2800" b="1" dirty="0">
                <a:solidFill>
                  <a:srgbClr val="00206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① </a:t>
            </a:r>
            <a:r>
              <a:rPr lang="zh-CN" altLang="en-US" sz="2800" b="1" dirty="0">
                <a:solidFill>
                  <a:srgbClr val="00206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酵母菌在</a:t>
            </a:r>
            <a:r>
              <a:rPr lang="zh-CN" altLang="en-US" sz="2800" b="1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有氧和无氧</a:t>
            </a:r>
            <a:r>
              <a:rPr lang="zh-CN" altLang="en-US" sz="2800" b="1" dirty="0">
                <a:solidFill>
                  <a:srgbClr val="00206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条件下均能进行细胞呼吸，均能</a:t>
            </a:r>
            <a:r>
              <a:rPr lang="zh-CN" altLang="en-US" sz="2800" b="1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产生</a:t>
            </a:r>
            <a:r>
              <a:rPr lang="en-US" altLang="zh-CN" sz="2800" b="1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CO</a:t>
            </a:r>
            <a:r>
              <a:rPr lang="en-US" altLang="zh-CN" sz="2800" b="1" baseline="-250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2</a:t>
            </a:r>
            <a:r>
              <a:rPr lang="zh-CN" altLang="en-US" sz="2800" b="1" dirty="0">
                <a:solidFill>
                  <a:srgbClr val="00206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。</a:t>
            </a:r>
          </a:p>
        </p:txBody>
      </p:sp>
      <p:sp>
        <p:nvSpPr>
          <p:cNvPr id="2" name="Text Box 3"/>
          <p:cNvSpPr txBox="1"/>
          <p:nvPr/>
        </p:nvSpPr>
        <p:spPr>
          <a:xfrm>
            <a:off x="291465" y="3573780"/>
            <a:ext cx="10935970" cy="476885"/>
          </a:xfrm>
          <a:prstGeom prst="rect">
            <a:avLst/>
          </a:prstGeom>
          <a:noFill/>
          <a:ln w="38100" cap="flat" cmpd="sng">
            <a:noFill/>
            <a:prstDash val="solid"/>
            <a:miter/>
            <a:headEnd type="none" w="med" len="med"/>
            <a:tailEnd type="none" w="med" len="med"/>
          </a:ln>
        </p:spPr>
        <p:txBody>
          <a:bodyPr wrap="square" lIns="91422" tIns="45712" rIns="91422" bIns="45712">
            <a:spAutoFit/>
          </a:bodyPr>
          <a:lstStyle/>
          <a:p>
            <a:pPr eaLnBrk="1" hangingPunct="1">
              <a:lnSpc>
                <a:spcPct val="90000"/>
              </a:lnSpc>
              <a:spcBef>
                <a:spcPct val="50000"/>
              </a:spcBef>
              <a:buFont typeface="Arial" panose="020B0604020202020204" pitchFamily="34" charset="0"/>
              <a:buNone/>
            </a:pP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6.</a:t>
            </a: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实验结论：</a:t>
            </a: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endParaRPr lang="zh-CN" altLang="en-US" sz="2800" b="1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556385" y="5928360"/>
            <a:ext cx="8405495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ea"/>
              </a:rPr>
              <a:t>即：细胞在有氧和无氧的条件下都能进行细胞呼吸。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504190" y="4516120"/>
            <a:ext cx="968819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608330" indent="-608330" algn="l" fontAlgn="base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zh-CN" altLang="en-US" sz="2800" b="1" dirty="0">
                <a:solidFill>
                  <a:srgbClr val="002060"/>
                </a:solidFill>
                <a:sym typeface="+mn-ea"/>
              </a:rPr>
              <a:t>②</a:t>
            </a:r>
            <a:r>
              <a:rPr lang="zh-CN" altLang="en-US" sz="2800" b="1" dirty="0">
                <a:solidFill>
                  <a:srgbClr val="00206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ea"/>
              </a:rPr>
              <a:t>在</a:t>
            </a:r>
            <a:r>
              <a:rPr lang="zh-CN" altLang="en-US" sz="2800" b="1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ea"/>
              </a:rPr>
              <a:t>有氧</a:t>
            </a:r>
            <a:r>
              <a:rPr lang="zh-CN" altLang="en-US" sz="2800" b="1" dirty="0">
                <a:solidFill>
                  <a:srgbClr val="00206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ea"/>
              </a:rPr>
              <a:t>的条件下，酵母菌通过细胞呼吸</a:t>
            </a:r>
            <a:r>
              <a:rPr lang="zh-CN" altLang="en-US" sz="2800" b="1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ea"/>
              </a:rPr>
              <a:t>产生大量的</a:t>
            </a:r>
            <a:r>
              <a:rPr lang="en-US" altLang="zh-CN" sz="2800" b="1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ea"/>
              </a:rPr>
              <a:t>CO</a:t>
            </a:r>
            <a:r>
              <a:rPr lang="en-US" altLang="zh-CN" sz="2800" b="1" baseline="-250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ea"/>
              </a:rPr>
              <a:t>2</a:t>
            </a:r>
            <a:r>
              <a:rPr lang="zh-CN" altLang="en-US" sz="2800" b="1" dirty="0">
                <a:solidFill>
                  <a:srgbClr val="00206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ea"/>
              </a:rPr>
              <a:t>。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504190" y="5055235"/>
            <a:ext cx="10493375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608330" indent="-608330" algn="l" fontAlgn="base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</a:pPr>
            <a:r>
              <a:rPr lang="zh-CN" altLang="en-US" sz="2800" b="1" dirty="0">
                <a:solidFill>
                  <a:srgbClr val="002060"/>
                </a:solidFill>
                <a:sym typeface="+mn-ea"/>
              </a:rPr>
              <a:t>③</a:t>
            </a:r>
            <a:r>
              <a:rPr lang="zh-CN" altLang="en-US" sz="2800" b="1" dirty="0">
                <a:solidFill>
                  <a:srgbClr val="00206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ea"/>
              </a:rPr>
              <a:t>在</a:t>
            </a:r>
            <a:r>
              <a:rPr lang="zh-CN" altLang="en-US" sz="2800" b="1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ea"/>
              </a:rPr>
              <a:t>无氧</a:t>
            </a:r>
            <a:r>
              <a:rPr lang="zh-CN" altLang="en-US" sz="2800" b="1" dirty="0">
                <a:solidFill>
                  <a:srgbClr val="00206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ea"/>
              </a:rPr>
              <a:t>的条件下，酵母菌通过细胞呼吸</a:t>
            </a:r>
            <a:r>
              <a:rPr lang="zh-CN" altLang="en-US" sz="2800" b="1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ea"/>
              </a:rPr>
              <a:t>产生酒精和少量的</a:t>
            </a:r>
            <a:r>
              <a:rPr lang="en-US" altLang="zh-CN" sz="2800" b="1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ea"/>
              </a:rPr>
              <a:t>CO</a:t>
            </a:r>
            <a:r>
              <a:rPr lang="en-US" altLang="zh-CN" sz="2800" b="1" baseline="-250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ea"/>
              </a:rPr>
              <a:t>2</a:t>
            </a:r>
            <a:r>
              <a:rPr lang="zh-CN" altLang="en-US" sz="2800" b="1" dirty="0">
                <a:solidFill>
                  <a:srgbClr val="00206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ea"/>
              </a:rPr>
              <a:t>。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336040" y="-10160"/>
            <a:ext cx="1101090" cy="645160"/>
          </a:xfrm>
          <a:prstGeom prst="rect">
            <a:avLst/>
          </a:prstGeom>
          <a:noFill/>
        </p:spPr>
        <p:txBody>
          <a:bodyPr wrap="none" rtlCol="0" anchor="t">
            <a:sp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zh-CN" altLang="en-US" sz="3600" b="1" i="1">
                <a:ln w="9525">
                  <a:noFill/>
                  <a:prstDash val="solid"/>
                </a:ln>
                <a:solidFill>
                  <a:srgbClr val="00206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实验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random/>
      </p:transition>
    </mc:Choice>
    <mc:Fallback xmlns="">
      <p:transition spd="med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88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188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188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188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8809" grpId="0"/>
      <p:bldP spid="118810" grpId="0"/>
      <p:bldP spid="118811" grpId="0"/>
      <p:bldP spid="118812" grpId="0"/>
      <p:bldP spid="119811" grpId="0"/>
      <p:bldP spid="2" grpId="0"/>
      <p:bldP spid="3" grpId="0"/>
      <p:bldP spid="6" grpId="0"/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76958" y="-67745"/>
            <a:ext cx="10386646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28600">
              <a:lnSpc>
                <a:spcPct val="150000"/>
              </a:lnSpc>
              <a:spcAft>
                <a:spcPts val="0"/>
              </a:spcAft>
              <a:tabLst>
                <a:tab pos="2700655" algn="l"/>
              </a:tabLst>
            </a:pPr>
            <a:r>
              <a:rPr lang="en-US" altLang="zh-CN" b="1" dirty="0">
                <a:solidFill>
                  <a:srgbClr val="0033CC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Courier New" panose="02070309020205020404" pitchFamily="49" charset="0"/>
              </a:rPr>
              <a:t>1</a:t>
            </a:r>
            <a:r>
              <a:rPr lang="zh-CN" altLang="zh-CN" b="1" dirty="0">
                <a:solidFill>
                  <a:srgbClr val="0033CC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．实验设计方案</a:t>
            </a:r>
            <a:endParaRPr lang="zh-CN" altLang="zh-CN" sz="900" dirty="0">
              <a:latin typeface="宋体" panose="02010600030101010101" pitchFamily="2" charset="-122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indent="228600">
              <a:lnSpc>
                <a:spcPct val="150000"/>
              </a:lnSpc>
              <a:spcAft>
                <a:spcPts val="0"/>
              </a:spcAft>
              <a:tabLst>
                <a:tab pos="2700655" algn="l"/>
              </a:tabLst>
            </a:pPr>
            <a:r>
              <a:rPr lang="zh-CN" altLang="zh-CN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准确把握实验目的</a:t>
            </a:r>
            <a:r>
              <a:rPr lang="zh-CN" altLang="zh-CN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endParaRPr lang="en-US" altLang="zh-CN" b="1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indent="228600">
              <a:lnSpc>
                <a:spcPct val="150000"/>
              </a:lnSpc>
              <a:spcAft>
                <a:spcPts val="0"/>
              </a:spcAft>
              <a:tabLst>
                <a:tab pos="2700655" algn="l"/>
              </a:tabLst>
            </a:pPr>
            <a:endParaRPr lang="en-US" altLang="zh-CN" b="1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706719" y="653750"/>
            <a:ext cx="595035" cy="6568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228600">
              <a:lnSpc>
                <a:spcPct val="150000"/>
              </a:lnSpc>
              <a:spcAft>
                <a:spcPts val="0"/>
              </a:spcAft>
              <a:tabLst>
                <a:tab pos="2700655" algn="l"/>
              </a:tabLst>
            </a:pPr>
            <a:r>
              <a:rPr lang="zh-CN" altLang="zh-CN" sz="2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↓</a:t>
            </a:r>
            <a:endParaRPr lang="zh-CN" altLang="zh-CN" sz="2800" dirty="0">
              <a:latin typeface="宋体" panose="02010600030101010101" pitchFamily="2" charset="-122"/>
              <a:ea typeface="宋体" panose="02010600030101010101" pitchFamily="2" charset="-122"/>
              <a:cs typeface="Courier New" panose="02070309020205020404" pitchFamily="49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162773" y="-3173"/>
            <a:ext cx="473685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28600">
              <a:lnSpc>
                <a:spcPct val="150000"/>
              </a:lnSpc>
              <a:spcAft>
                <a:spcPts val="0"/>
              </a:spcAft>
              <a:tabLst>
                <a:tab pos="2700655" algn="l"/>
              </a:tabLst>
            </a:pPr>
            <a:r>
              <a:rPr lang="zh-CN" altLang="zh-CN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明确实验要解决的</a:t>
            </a:r>
            <a:r>
              <a:rPr lang="en-US" altLang="zh-CN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“</a:t>
            </a:r>
            <a:r>
              <a:rPr lang="zh-CN" altLang="zh-CN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生物学事实</a:t>
            </a:r>
            <a:r>
              <a:rPr lang="zh-CN" altLang="zh-CN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”</a:t>
            </a:r>
            <a:r>
              <a:rPr lang="zh-CN" altLang="zh-CN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是什么，</a:t>
            </a:r>
            <a:endParaRPr lang="zh-CN" altLang="zh-CN" sz="900" dirty="0">
              <a:latin typeface="宋体" panose="02010600030101010101" pitchFamily="2" charset="-122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indent="228600">
              <a:lnSpc>
                <a:spcPct val="150000"/>
              </a:lnSpc>
              <a:spcAft>
                <a:spcPts val="0"/>
              </a:spcAft>
              <a:tabLst>
                <a:tab pos="2700655" algn="l"/>
              </a:tabLst>
            </a:pPr>
            <a:r>
              <a:rPr lang="zh-CN" altLang="zh-CN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要</a:t>
            </a:r>
            <a:r>
              <a:rPr lang="zh-CN" altLang="zh-CN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解决该</a:t>
            </a:r>
            <a:r>
              <a:rPr lang="zh-CN" altLang="zh-CN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“</a:t>
            </a:r>
            <a:r>
              <a:rPr lang="zh-CN" altLang="zh-CN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生物学事实</a:t>
            </a:r>
            <a:r>
              <a:rPr lang="zh-CN" altLang="zh-CN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”</a:t>
            </a:r>
            <a:r>
              <a:rPr lang="zh-CN" altLang="zh-CN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</a:t>
            </a:r>
            <a:r>
              <a:rPr lang="zh-CN" altLang="zh-CN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哪一方面</a:t>
            </a:r>
            <a:r>
              <a:rPr lang="zh-CN" altLang="zh-CN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en-US" altLang="zh-CN" sz="900" dirty="0">
              <a:latin typeface="宋体" panose="02010600030101010101" pitchFamily="2" charset="-122"/>
              <a:ea typeface="宋体" panose="02010600030101010101" pitchFamily="2" charset="-122"/>
              <a:cs typeface="Courier New" panose="02070309020205020404" pitchFamily="49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1268850"/>
            <a:ext cx="70104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28600">
              <a:lnSpc>
                <a:spcPct val="150000"/>
              </a:lnSpc>
              <a:spcAft>
                <a:spcPts val="0"/>
              </a:spcAft>
              <a:tabLst>
                <a:tab pos="2700655" algn="l"/>
              </a:tabLst>
            </a:pPr>
            <a:r>
              <a:rPr lang="zh-CN" altLang="zh-CN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明确实验原理：分析实验所依据的</a:t>
            </a:r>
            <a:r>
              <a:rPr lang="zh-CN" altLang="zh-CN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科学原理是什么</a:t>
            </a:r>
            <a:r>
              <a:rPr lang="zh-CN" altLang="zh-CN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，涉及的</a:t>
            </a:r>
            <a:r>
              <a:rPr lang="zh-CN" altLang="zh-CN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生</a:t>
            </a:r>
            <a:endParaRPr lang="zh-CN" altLang="zh-CN" sz="900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indent="228600">
              <a:lnSpc>
                <a:spcPct val="150000"/>
              </a:lnSpc>
              <a:spcAft>
                <a:spcPts val="0"/>
              </a:spcAft>
              <a:tabLst>
                <a:tab pos="2250440" algn="l"/>
              </a:tabLst>
            </a:pP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Courier New" panose="02070309020205020404" pitchFamily="49" charset="0"/>
              </a:rPr>
              <a:t>	</a:t>
            </a:r>
            <a:r>
              <a:rPr lang="zh-CN" altLang="zh-CN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物学</a:t>
            </a:r>
            <a:r>
              <a:rPr lang="zh-CN" altLang="zh-CN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及</a:t>
            </a:r>
            <a:r>
              <a:rPr lang="zh-CN" altLang="zh-CN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相关学科中</a:t>
            </a:r>
            <a:r>
              <a:rPr lang="zh-CN" altLang="zh-CN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的方法和原理有哪些。</a:t>
            </a:r>
            <a:endParaRPr lang="zh-CN" altLang="zh-CN" sz="900" dirty="0">
              <a:latin typeface="宋体" panose="02010600030101010101" pitchFamily="2" charset="-122"/>
              <a:ea typeface="宋体" panose="02010600030101010101" pitchFamily="2" charset="-122"/>
              <a:cs typeface="Courier New" panose="02070309020205020404" pitchFamily="49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05508" y="2704523"/>
            <a:ext cx="6096000" cy="858377"/>
          </a:xfrm>
          <a:prstGeom prst="rect">
            <a:avLst/>
          </a:prstGeom>
        </p:spPr>
        <p:txBody>
          <a:bodyPr>
            <a:spAutoFit/>
          </a:bodyPr>
          <a:lstStyle/>
          <a:p>
            <a:pPr indent="228600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zh-CN" altLang="zh-CN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确定实验变量、</a:t>
            </a:r>
            <a:endParaRPr lang="zh-CN" altLang="zh-CN" sz="900" dirty="0">
              <a:latin typeface="宋体" panose="02010600030101010101" pitchFamily="2" charset="-122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indent="228600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zh-CN" altLang="zh-CN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设置对照实验</a:t>
            </a:r>
            <a:r>
              <a:rPr lang="zh-CN" altLang="zh-CN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endParaRPr lang="zh-CN" altLang="zh-CN" sz="900" dirty="0">
              <a:effectLst/>
              <a:latin typeface="宋体" panose="02010600030101010101" pitchFamily="2" charset="-122"/>
              <a:ea typeface="宋体" panose="02010600030101010101" pitchFamily="2" charset="-122"/>
              <a:cs typeface="Courier New" panose="02070309020205020404" pitchFamily="49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966370" y="2648553"/>
            <a:ext cx="5044030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28600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zh-CN" altLang="zh-CN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找出</a:t>
            </a:r>
            <a:r>
              <a:rPr lang="zh-CN" altLang="zh-CN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自变量和因变量，确定实验研究的因素</a:t>
            </a:r>
            <a:r>
              <a:rPr lang="zh-CN" altLang="zh-CN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endParaRPr lang="en-US" altLang="zh-CN" b="1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indent="228600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zh-CN" altLang="zh-CN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以及</a:t>
            </a:r>
            <a:r>
              <a:rPr lang="zh-CN" altLang="zh-CN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影响本实验的无关变量；构思实验</a:t>
            </a:r>
            <a:r>
              <a:rPr lang="zh-CN" altLang="zh-CN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变量的</a:t>
            </a:r>
            <a:endParaRPr lang="en-US" altLang="zh-CN" b="1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indent="228600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zh-CN" altLang="zh-CN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控制</a:t>
            </a:r>
            <a:r>
              <a:rPr lang="zh-CN" altLang="zh-CN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方法和实验结果的获得手段。</a:t>
            </a:r>
            <a:endParaRPr lang="zh-CN" altLang="zh-CN" sz="900" dirty="0">
              <a:latin typeface="宋体" panose="02010600030101010101" pitchFamily="2" charset="-122"/>
              <a:ea typeface="宋体" panose="02010600030101010101" pitchFamily="2" charset="-122"/>
              <a:cs typeface="Courier New" panose="02070309020205020404" pitchFamily="49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737853" y="2009713"/>
            <a:ext cx="61114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28600">
              <a:lnSpc>
                <a:spcPct val="150000"/>
              </a:lnSpc>
              <a:spcAft>
                <a:spcPts val="0"/>
              </a:spcAft>
              <a:tabLst>
                <a:tab pos="2700655" algn="l"/>
              </a:tabLst>
            </a:pPr>
            <a:r>
              <a:rPr lang="zh-CN" altLang="zh-CN" sz="2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↓</a:t>
            </a:r>
            <a:endParaRPr lang="zh-CN" altLang="zh-CN" sz="2800" dirty="0">
              <a:latin typeface="宋体" panose="02010600030101010101" pitchFamily="2" charset="-122"/>
              <a:ea typeface="宋体" panose="02010600030101010101" pitchFamily="2" charset="-122"/>
              <a:cs typeface="Courier New" panose="02070309020205020404" pitchFamily="49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207559" y="4338877"/>
            <a:ext cx="5993949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228600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zh-CN" altLang="zh-CN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确定实验方法：根据实验目的和所提供的材料来确定。</a:t>
            </a:r>
            <a:endParaRPr lang="zh-CN" altLang="zh-CN" sz="900" dirty="0">
              <a:effectLst/>
              <a:latin typeface="宋体" panose="02010600030101010101" pitchFamily="2" charset="-122"/>
              <a:ea typeface="宋体" panose="02010600030101010101" pitchFamily="2" charset="-122"/>
              <a:cs typeface="Courier New" panose="02070309020205020404" pitchFamily="49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706719" y="3523353"/>
            <a:ext cx="61114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28600">
              <a:lnSpc>
                <a:spcPct val="150000"/>
              </a:lnSpc>
              <a:spcAft>
                <a:spcPts val="0"/>
              </a:spcAft>
              <a:tabLst>
                <a:tab pos="2700655" algn="l"/>
              </a:tabLst>
            </a:pPr>
            <a:r>
              <a:rPr lang="zh-CN" altLang="zh-CN" sz="2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↓</a:t>
            </a:r>
            <a:endParaRPr lang="zh-CN" altLang="zh-CN" sz="2800" dirty="0">
              <a:latin typeface="宋体" panose="02010600030101010101" pitchFamily="2" charset="-122"/>
              <a:ea typeface="宋体" panose="02010600030101010101" pitchFamily="2" charset="-122"/>
              <a:cs typeface="Courier New" panose="02070309020205020404" pitchFamily="49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2388567" y="4956366"/>
            <a:ext cx="6096000" cy="1273875"/>
          </a:xfrm>
          <a:prstGeom prst="rect">
            <a:avLst/>
          </a:prstGeom>
        </p:spPr>
        <p:txBody>
          <a:bodyPr>
            <a:spAutoFit/>
          </a:bodyPr>
          <a:lstStyle/>
          <a:p>
            <a:pPr indent="228600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zh-CN" altLang="zh-CN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严格遵循实验设计原则，在充分考虑实验原理以及提供的实验材料、用具的基础上，根据设计要求，设计实验装置和步骤。</a:t>
            </a:r>
            <a:endParaRPr lang="zh-CN" altLang="zh-CN" sz="900" dirty="0" smtClean="0">
              <a:latin typeface="宋体" panose="02010600030101010101" pitchFamily="2" charset="-122"/>
              <a:ea typeface="宋体" panose="02010600030101010101" pitchFamily="2" charset="-122"/>
              <a:cs typeface="Courier New" panose="02070309020205020404" pitchFamily="49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242728" y="5079392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indent="228600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zh-CN" altLang="zh-CN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设计合理的实验</a:t>
            </a:r>
            <a:endParaRPr lang="zh-CN" altLang="zh-CN" sz="900" dirty="0">
              <a:latin typeface="宋体" panose="02010600030101010101" pitchFamily="2" charset="-122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indent="228600">
              <a:lnSpc>
                <a:spcPct val="150000"/>
              </a:lnSpc>
              <a:tabLst>
                <a:tab pos="2430780" algn="l"/>
              </a:tabLst>
            </a:pPr>
            <a:r>
              <a:rPr lang="zh-CN" altLang="zh-CN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装置和实验步骤</a:t>
            </a:r>
            <a:r>
              <a:rPr lang="zh-CN" altLang="zh-CN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endParaRPr lang="zh-CN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232244" y="6235406"/>
            <a:ext cx="2972289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228600">
              <a:lnSpc>
                <a:spcPct val="150000"/>
              </a:lnSpc>
              <a:tabLst>
                <a:tab pos="2430780" algn="l"/>
              </a:tabLst>
            </a:pPr>
            <a:r>
              <a:rPr lang="zh-CN" altLang="zh-CN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得出预期实验结果和结论</a:t>
            </a:r>
            <a:endParaRPr lang="zh-CN" altLang="zh-CN" sz="900" dirty="0">
              <a:latin typeface="宋体" panose="02010600030101010101" pitchFamily="2" charset="-122"/>
              <a:ea typeface="宋体" panose="02010600030101010101" pitchFamily="2" charset="-122"/>
              <a:cs typeface="Courier New" panose="02070309020205020404" pitchFamily="49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706719" y="4587034"/>
            <a:ext cx="61114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28600">
              <a:lnSpc>
                <a:spcPct val="150000"/>
              </a:lnSpc>
              <a:spcAft>
                <a:spcPts val="0"/>
              </a:spcAft>
              <a:tabLst>
                <a:tab pos="2700655" algn="l"/>
              </a:tabLst>
            </a:pPr>
            <a:r>
              <a:rPr lang="zh-CN" altLang="zh-CN" sz="2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↓</a:t>
            </a:r>
            <a:endParaRPr lang="zh-CN" altLang="zh-CN" sz="2800" dirty="0">
              <a:latin typeface="宋体" panose="02010600030101010101" pitchFamily="2" charset="-122"/>
              <a:ea typeface="宋体" panose="02010600030101010101" pitchFamily="2" charset="-122"/>
              <a:cs typeface="Courier New" panose="02070309020205020404" pitchFamily="49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765835" y="5676243"/>
            <a:ext cx="61114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28600">
              <a:lnSpc>
                <a:spcPct val="150000"/>
              </a:lnSpc>
              <a:spcAft>
                <a:spcPts val="0"/>
              </a:spcAft>
              <a:tabLst>
                <a:tab pos="2700655" algn="l"/>
              </a:tabLst>
            </a:pPr>
            <a:r>
              <a:rPr lang="zh-CN" altLang="zh-CN" sz="2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↓</a:t>
            </a:r>
            <a:endParaRPr lang="zh-CN" altLang="zh-CN" sz="2800" dirty="0">
              <a:latin typeface="宋体" panose="02010600030101010101" pitchFamily="2" charset="-122"/>
              <a:ea typeface="宋体" panose="02010600030101010101" pitchFamily="2" charset="-122"/>
              <a:cs typeface="Courier New" panose="02070309020205020404" pitchFamily="49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6928338" y="86355"/>
            <a:ext cx="47804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酵母菌的细胞呼吸方式  ，有氧和无氧条件下的产物是什么，</a:t>
            </a:r>
            <a:endParaRPr lang="zh-CN" altLang="en-US" dirty="0"/>
          </a:p>
        </p:txBody>
      </p:sp>
      <p:sp>
        <p:nvSpPr>
          <p:cNvPr id="19" name="矩形 18"/>
          <p:cNvSpPr/>
          <p:nvPr/>
        </p:nvSpPr>
        <p:spPr>
          <a:xfrm>
            <a:off x="6714803" y="601669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altLang="en-US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、酵母菌是单细胞真菌属于兼性厌氧菌。</a:t>
            </a:r>
            <a:r>
              <a:rPr lang="zh-CN" altLang="en-US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进行</a:t>
            </a:r>
            <a:endParaRPr lang="en-US" altLang="zh-CN" b="1" dirty="0" smtClean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有</a:t>
            </a:r>
            <a:r>
              <a:rPr lang="zh-CN" altLang="en-US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氧</a:t>
            </a:r>
            <a:r>
              <a:rPr lang="zh-CN" altLang="en-US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呼吸产生</a:t>
            </a:r>
            <a:r>
              <a:rPr lang="zh-CN" altLang="en-US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水和</a:t>
            </a:r>
            <a:r>
              <a:rPr lang="en-US" altLang="zh-CN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CO</a:t>
            </a:r>
            <a:r>
              <a:rPr lang="en-US" altLang="zh-CN" b="1" baseline="-250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en-US" altLang="zh-CN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，无氧呼吸产生酒精和</a:t>
            </a:r>
            <a:r>
              <a:rPr lang="en-US" altLang="zh-CN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CO</a:t>
            </a:r>
            <a:r>
              <a:rPr lang="en-US" altLang="zh-CN" b="1" baseline="-250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en-US" altLang="zh-CN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</a:p>
          <a:p>
            <a:r>
              <a:rPr lang="en-US" altLang="zh-CN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zh-CN" altLang="en-US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 </a:t>
            </a:r>
            <a:r>
              <a:rPr lang="en-US" altLang="zh-CN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CO</a:t>
            </a:r>
            <a:r>
              <a:rPr lang="en-US" altLang="zh-CN" b="1" baseline="-250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zh-CN" altLang="en-US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的检测方法</a:t>
            </a:r>
          </a:p>
          <a:p>
            <a:r>
              <a:rPr lang="zh-CN" altLang="en-US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（</a:t>
            </a:r>
            <a:r>
              <a:rPr lang="en-US" altLang="zh-CN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altLang="en-US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  <a:r>
              <a:rPr lang="en-US" altLang="zh-CN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CO</a:t>
            </a:r>
            <a:r>
              <a:rPr lang="en-US" altLang="zh-CN" b="1" baseline="-250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zh-CN" altLang="en-US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使澄清石灰水变浑浊</a:t>
            </a:r>
          </a:p>
          <a:p>
            <a:r>
              <a:rPr lang="zh-CN" altLang="en-US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（</a:t>
            </a:r>
            <a:r>
              <a:rPr lang="en-US" altLang="zh-CN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zh-CN" altLang="en-US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  <a:r>
              <a:rPr lang="en-US" altLang="zh-CN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CO</a:t>
            </a:r>
            <a:r>
              <a:rPr lang="en-US" altLang="zh-CN" b="1" baseline="-250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zh-CN" altLang="en-US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使溴麝香草酚蓝水溶液由蓝变绿再变黄</a:t>
            </a:r>
          </a:p>
          <a:p>
            <a:r>
              <a:rPr lang="en-US" altLang="zh-CN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r>
              <a:rPr lang="zh-CN" altLang="en-US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、酒精的检测</a:t>
            </a:r>
          </a:p>
          <a:p>
            <a:r>
              <a:rPr lang="zh-CN" altLang="en-US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橙色的重酪酸钾溶液在酸性下与酒精发生反应</a:t>
            </a:r>
            <a:r>
              <a:rPr lang="zh-CN" altLang="en-US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</a:t>
            </a:r>
            <a:endParaRPr lang="en-US" altLang="zh-CN" b="1" dirty="0" smtClean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变成</a:t>
            </a:r>
            <a:r>
              <a:rPr lang="zh-CN" altLang="en-US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灰</a:t>
            </a:r>
            <a:r>
              <a:rPr lang="zh-CN" altLang="en-US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绿色</a:t>
            </a:r>
            <a:r>
              <a:rPr lang="zh-CN" altLang="en-US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</a:p>
        </p:txBody>
      </p:sp>
      <p:sp>
        <p:nvSpPr>
          <p:cNvPr id="21" name="矩形 20"/>
          <p:cNvSpPr/>
          <p:nvPr/>
        </p:nvSpPr>
        <p:spPr>
          <a:xfrm>
            <a:off x="6201508" y="4420129"/>
            <a:ext cx="58785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b="1" kern="1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此实验为对比实验，两组实验均为</a:t>
            </a:r>
            <a:r>
              <a:rPr lang="zh-CN" altLang="zh-CN" b="1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实验组</a:t>
            </a:r>
            <a:r>
              <a:rPr lang="en-US" altLang="zh-CN" b="1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</a:t>
            </a:r>
            <a:r>
              <a:rPr lang="zh-CN" altLang="en-US" b="1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化学试剂检测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7010400" y="2833143"/>
            <a:ext cx="48768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  <a:tabLst>
                <a:tab pos="2340610" algn="l"/>
              </a:tabLst>
            </a:pPr>
            <a:r>
              <a:rPr lang="zh-CN" altLang="zh-CN" b="1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①</a:t>
            </a:r>
            <a:r>
              <a:rPr lang="zh-CN" altLang="zh-CN" b="1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自变量：是否有氧气。</a:t>
            </a:r>
            <a:endParaRPr lang="zh-CN" altLang="zh-CN" kern="100" dirty="0">
              <a:latin typeface="宋体" panose="02010600030101010101" pitchFamily="2" charset="-122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algn="just">
              <a:spcAft>
                <a:spcPts val="0"/>
              </a:spcAft>
              <a:tabLst>
                <a:tab pos="2340610" algn="l"/>
              </a:tabLst>
            </a:pPr>
            <a:r>
              <a:rPr lang="zh-CN" altLang="zh-CN" b="1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②</a:t>
            </a:r>
            <a:r>
              <a:rPr lang="zh-CN" altLang="zh-CN" b="1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因变量：澄清的石灰水变混浊的程度，滴</a:t>
            </a:r>
            <a:r>
              <a:rPr lang="zh-CN" altLang="zh-CN" b="1" kern="1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加</a:t>
            </a:r>
            <a:endParaRPr lang="en-US" altLang="zh-CN" b="1" kern="100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  <a:tabLst>
                <a:tab pos="2340610" algn="l"/>
              </a:tabLst>
            </a:pPr>
            <a:r>
              <a:rPr lang="en-US" altLang="zh-CN" b="1" kern="1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zh-CN" altLang="zh-CN" b="1" kern="1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酸性</a:t>
            </a:r>
            <a:r>
              <a:rPr lang="zh-CN" altLang="zh-CN" b="1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重铬酸钾溶液后的颜色变化等。</a:t>
            </a:r>
            <a:endParaRPr lang="zh-CN" altLang="zh-CN" kern="100" dirty="0">
              <a:latin typeface="宋体" panose="02010600030101010101" pitchFamily="2" charset="-122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algn="just">
              <a:spcAft>
                <a:spcPts val="0"/>
              </a:spcAft>
              <a:tabLst>
                <a:tab pos="2340610" algn="l"/>
              </a:tabLst>
            </a:pPr>
            <a:r>
              <a:rPr lang="zh-CN" altLang="zh-CN" b="1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③</a:t>
            </a:r>
            <a:r>
              <a:rPr lang="zh-CN" altLang="zh-CN" b="1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无关变量：酵母菌以及培养液的用量</a:t>
            </a:r>
            <a:r>
              <a:rPr lang="zh-CN" altLang="zh-CN" b="1" kern="1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endParaRPr lang="en-US" altLang="zh-CN" b="1" kern="100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  <a:tabLst>
                <a:tab pos="2340610" algn="l"/>
              </a:tabLst>
            </a:pPr>
            <a:r>
              <a:rPr lang="en-US" altLang="zh-CN" b="1" kern="1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zh-CN" altLang="zh-CN" b="1" kern="1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培养</a:t>
            </a:r>
            <a:r>
              <a:rPr lang="zh-CN" altLang="zh-CN" b="1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时间、温度等。</a:t>
            </a:r>
            <a:endParaRPr lang="zh-CN" altLang="zh-CN" kern="100" dirty="0">
              <a:latin typeface="宋体" panose="02010600030101010101" pitchFamily="2" charset="-122"/>
              <a:ea typeface="宋体" panose="02010600030101010101" pitchFamily="2" charset="-122"/>
              <a:cs typeface="Courier New" panose="02070309020205020404" pitchFamily="49" charset="0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8731405" y="5229922"/>
            <a:ext cx="27320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空白对照、自身对照、条件对照、相互对照（对比实验）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2321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1" grpId="0"/>
      <p:bldP spid="22" grpId="0"/>
      <p:bldP spid="2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直接连接符 28"/>
          <p:cNvCxnSpPr/>
          <p:nvPr/>
        </p:nvCxnSpPr>
        <p:spPr>
          <a:xfrm>
            <a:off x="0" y="635000"/>
            <a:ext cx="42291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/>
        </p:nvCxnSpPr>
        <p:spPr>
          <a:xfrm>
            <a:off x="0" y="635000"/>
            <a:ext cx="42291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文本框 75"/>
          <p:cNvSpPr txBox="1"/>
          <p:nvPr/>
        </p:nvSpPr>
        <p:spPr>
          <a:xfrm>
            <a:off x="537845" y="-10308"/>
            <a:ext cx="2937510" cy="64516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36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一、细胞呼吸</a:t>
            </a:r>
          </a:p>
        </p:txBody>
      </p:sp>
      <p:sp>
        <p:nvSpPr>
          <p:cNvPr id="52228" name="文本框 52227"/>
          <p:cNvSpPr txBox="1"/>
          <p:nvPr/>
        </p:nvSpPr>
        <p:spPr>
          <a:xfrm>
            <a:off x="688975" y="2777490"/>
            <a:ext cx="1321435" cy="52197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方式</a:t>
            </a:r>
          </a:p>
        </p:txBody>
      </p:sp>
      <p:sp>
        <p:nvSpPr>
          <p:cNvPr id="52230" name="文本框 52229"/>
          <p:cNvSpPr txBox="1"/>
          <p:nvPr/>
        </p:nvSpPr>
        <p:spPr>
          <a:xfrm>
            <a:off x="1775460" y="1927860"/>
            <a:ext cx="1612900" cy="52197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有氧呼吸</a:t>
            </a:r>
          </a:p>
        </p:txBody>
      </p:sp>
      <p:sp>
        <p:nvSpPr>
          <p:cNvPr id="52239" name="左大括号 52238"/>
          <p:cNvSpPr/>
          <p:nvPr/>
        </p:nvSpPr>
        <p:spPr>
          <a:xfrm>
            <a:off x="1623060" y="2212975"/>
            <a:ext cx="266700" cy="1971040"/>
          </a:xfrm>
          <a:prstGeom prst="leftBrace">
            <a:avLst>
              <a:gd name="adj1" fmla="val 67601"/>
              <a:gd name="adj2" fmla="val 41583"/>
            </a:avLst>
          </a:prstGeom>
          <a:noFill/>
          <a:ln w="381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lstStyle/>
          <a:p>
            <a:pPr eaLnBrk="0" hangingPunct="0"/>
            <a:endParaRPr lang="zh-CN" altLang="en-US" sz="2800" b="1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52243" name="文本框 52242"/>
          <p:cNvSpPr txBox="1"/>
          <p:nvPr/>
        </p:nvSpPr>
        <p:spPr>
          <a:xfrm>
            <a:off x="1775143" y="3847465"/>
            <a:ext cx="1612900" cy="52197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无氧呼吸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3388360" y="1927860"/>
            <a:ext cx="8107045" cy="1383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8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指细胞在氧的参与下，通过多种酶的催化作用，把糖类等有机物</a:t>
            </a:r>
            <a:r>
              <a:rPr lang="zh-CN" altLang="en-US" sz="28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彻底氧化分解</a:t>
            </a:r>
            <a:r>
              <a:rPr lang="zh-CN" altLang="en-US" sz="28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，产生</a:t>
            </a:r>
            <a:r>
              <a:rPr lang="zh-CN" altLang="en-US" sz="28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二氧化碳和水</a:t>
            </a:r>
            <a:r>
              <a:rPr lang="zh-CN" altLang="en-US" sz="28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，释放能量并</a:t>
            </a:r>
            <a:r>
              <a:rPr lang="zh-CN" altLang="en-US" sz="28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生成大量ATP</a:t>
            </a:r>
            <a:r>
              <a:rPr lang="zh-CN" altLang="en-US" sz="28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的过程。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3375660" y="3847465"/>
            <a:ext cx="8131810" cy="1383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800" b="1">
                <a:latin typeface="宋体" panose="02010600030101010101" pitchFamily="2" charset="-122"/>
                <a:ea typeface="宋体" panose="02010600030101010101" pitchFamily="2" charset="-122"/>
              </a:rPr>
              <a:t>是指细胞在无氧条件下，通过酶的催化作用，把葡萄糖等有机物分解为</a:t>
            </a:r>
            <a:r>
              <a:rPr lang="zh-CN" altLang="en-US" sz="28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不彻底</a:t>
            </a:r>
            <a:r>
              <a:rPr lang="zh-CN" altLang="en-US" sz="2800" b="1">
                <a:latin typeface="宋体" panose="02010600030101010101" pitchFamily="2" charset="-122"/>
                <a:ea typeface="宋体" panose="02010600030101010101" pitchFamily="2" charset="-122"/>
              </a:rPr>
              <a:t>的氧化产物，同时释放出</a:t>
            </a:r>
            <a:r>
              <a:rPr lang="zh-CN" altLang="en-US" sz="28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少量能量</a:t>
            </a:r>
            <a:r>
              <a:rPr lang="zh-CN" altLang="en-US" sz="2800" b="1">
                <a:latin typeface="宋体" panose="02010600030101010101" pitchFamily="2" charset="-122"/>
                <a:ea typeface="宋体" panose="02010600030101010101" pitchFamily="2" charset="-122"/>
              </a:rPr>
              <a:t>的过程。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random/>
      </p:transition>
    </mc:Choice>
    <mc:Fallback xmlns="">
      <p:transition spd="med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22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22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22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22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228" grpId="0"/>
      <p:bldP spid="52230" grpId="1"/>
      <p:bldP spid="52243" grpId="1"/>
      <p:bldP spid="2" grpId="0"/>
      <p:bldP spid="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直接连接符 28"/>
          <p:cNvCxnSpPr/>
          <p:nvPr/>
        </p:nvCxnSpPr>
        <p:spPr>
          <a:xfrm>
            <a:off x="0" y="635000"/>
            <a:ext cx="42291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/>
        </p:nvCxnSpPr>
        <p:spPr>
          <a:xfrm>
            <a:off x="7962900" y="635000"/>
            <a:ext cx="42291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文本框 75"/>
          <p:cNvSpPr txBox="1"/>
          <p:nvPr/>
        </p:nvSpPr>
        <p:spPr>
          <a:xfrm>
            <a:off x="4228783" y="312272"/>
            <a:ext cx="3396615" cy="64516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3600" b="1" dirty="0">
                <a:solidFill>
                  <a:srgbClr val="00206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（一）有氧呼吸</a:t>
            </a:r>
          </a:p>
        </p:txBody>
      </p:sp>
      <p:sp>
        <p:nvSpPr>
          <p:cNvPr id="17413" name="Text Box 5"/>
          <p:cNvSpPr txBox="1"/>
          <p:nvPr/>
        </p:nvSpPr>
        <p:spPr>
          <a:xfrm>
            <a:off x="773430" y="875665"/>
            <a:ext cx="2629535" cy="582295"/>
          </a:xfrm>
          <a:prstGeom prst="rect">
            <a:avLst/>
          </a:prstGeom>
          <a:noFill/>
          <a:ln w="9525">
            <a:noFill/>
          </a:ln>
        </p:spPr>
        <p:txBody>
          <a:bodyPr wrap="none" lIns="91373" tIns="45685" rIns="91373" bIns="45685" anchor="t">
            <a:spAutoFit/>
          </a:bodyPr>
          <a:lstStyle/>
          <a:p>
            <a:pPr eaLnBrk="0" hangingPunct="0"/>
            <a:r>
              <a:rPr lang="en-US" altLang="zh-CN" sz="3200" b="1" dirty="0"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lang="zh-CN" altLang="zh-CN" sz="3200" b="1" dirty="0">
                <a:latin typeface="Times New Roman" panose="02020603050405020304" pitchFamily="18" charset="0"/>
                <a:ea typeface="宋体" panose="02010600030101010101" pitchFamily="2" charset="-122"/>
              </a:rPr>
              <a:t>. </a:t>
            </a:r>
            <a:r>
              <a:rPr lang="zh-CN" altLang="en-US" sz="3200" b="1" dirty="0">
                <a:latin typeface="Times New Roman" panose="02020603050405020304" pitchFamily="18" charset="0"/>
                <a:ea typeface="宋体" panose="02010600030101010101" pitchFamily="2" charset="-122"/>
              </a:rPr>
              <a:t>主要场所：</a:t>
            </a:r>
          </a:p>
        </p:txBody>
      </p:sp>
      <p:sp>
        <p:nvSpPr>
          <p:cNvPr id="17414" name="Rectangle 6"/>
          <p:cNvSpPr/>
          <p:nvPr/>
        </p:nvSpPr>
        <p:spPr>
          <a:xfrm>
            <a:off x="3250565" y="875665"/>
            <a:ext cx="2286000" cy="914400"/>
          </a:xfrm>
          <a:prstGeom prst="rect">
            <a:avLst/>
          </a:prstGeom>
          <a:noFill/>
          <a:ln w="9525">
            <a:noFill/>
          </a:ln>
        </p:spPr>
        <p:txBody>
          <a:bodyPr lIns="91373" tIns="45685" rIns="91373" bIns="45685" anchor="t"/>
          <a:lstStyle/>
          <a:p>
            <a:pPr marL="341630" indent="-341630">
              <a:spcBef>
                <a:spcPct val="20000"/>
              </a:spcBef>
            </a:pPr>
            <a:r>
              <a:rPr lang="zh-CN" altLang="en-US" sz="3600" b="1" dirty="0">
                <a:latin typeface="楷体_GB2312" pitchFamily="49" charset="-122"/>
                <a:ea typeface="楷体_GB2312" pitchFamily="49" charset="-122"/>
              </a:rPr>
              <a:t>线粒体</a:t>
            </a:r>
          </a:p>
        </p:txBody>
      </p:sp>
      <p:pic>
        <p:nvPicPr>
          <p:cNvPr id="17415" name="Picture 7" descr="线粒体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185" y="1520825"/>
            <a:ext cx="8305800" cy="4953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Text Box 14"/>
          <p:cNvSpPr txBox="1">
            <a:spLocks noChangeArrowheads="1"/>
          </p:cNvSpPr>
          <p:nvPr/>
        </p:nvSpPr>
        <p:spPr bwMode="auto">
          <a:xfrm>
            <a:off x="8746985" y="3729971"/>
            <a:ext cx="2284413" cy="1163638"/>
          </a:xfrm>
          <a:prstGeom prst="rect">
            <a:avLst/>
          </a:prstGeom>
          <a:solidFill>
            <a:srgbClr val="0000FF">
              <a:alpha val="45097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zh-CN" altLang="en-US" sz="3200" dirty="0">
                <a:ea typeface="隶书" panose="02010509060101010101" pitchFamily="49" charset="-122"/>
              </a:rPr>
              <a:t>内膜</a:t>
            </a:r>
            <a:r>
              <a:rPr lang="en-US" altLang="zh-CN" sz="3200" dirty="0">
                <a:ea typeface="隶书" panose="02010509060101010101" pitchFamily="49" charset="-122"/>
              </a:rPr>
              <a:t>——</a:t>
            </a:r>
            <a:r>
              <a:rPr lang="zh-CN" altLang="en-US" sz="3200" dirty="0">
                <a:ea typeface="隶书" panose="02010509060101010101" pitchFamily="49" charset="-122"/>
              </a:rPr>
              <a:t>酶</a:t>
            </a:r>
          </a:p>
          <a:p>
            <a:pPr eaLnBrk="1" hangingPunct="1">
              <a:spcBef>
                <a:spcPct val="20000"/>
              </a:spcBef>
            </a:pPr>
            <a:r>
              <a:rPr lang="zh-CN" altLang="en-US" sz="3200" dirty="0">
                <a:ea typeface="隶书" panose="02010509060101010101" pitchFamily="49" charset="-122"/>
              </a:rPr>
              <a:t>基质</a:t>
            </a:r>
            <a:r>
              <a:rPr lang="en-US" altLang="zh-CN" sz="3200" dirty="0">
                <a:ea typeface="隶书" panose="02010509060101010101" pitchFamily="49" charset="-122"/>
              </a:rPr>
              <a:t>——</a:t>
            </a:r>
            <a:r>
              <a:rPr lang="zh-CN" altLang="en-US" sz="3200" dirty="0">
                <a:ea typeface="隶书" panose="02010509060101010101" pitchFamily="49" charset="-122"/>
              </a:rPr>
              <a:t>酶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random/>
      </p:transition>
    </mc:Choice>
    <mc:Fallback xmlns="">
      <p:transition spd="med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7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74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74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7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3" grpId="0"/>
      <p:bldP spid="17414" grpId="0" build="p"/>
      <p:bldP spid="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直接连接符 28"/>
          <p:cNvCxnSpPr/>
          <p:nvPr/>
        </p:nvCxnSpPr>
        <p:spPr>
          <a:xfrm>
            <a:off x="0" y="635000"/>
            <a:ext cx="42291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/>
        </p:nvCxnSpPr>
        <p:spPr>
          <a:xfrm>
            <a:off x="7962900" y="635000"/>
            <a:ext cx="42291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文本框 75"/>
          <p:cNvSpPr txBox="1"/>
          <p:nvPr/>
        </p:nvSpPr>
        <p:spPr>
          <a:xfrm>
            <a:off x="4228783" y="312272"/>
            <a:ext cx="3396615" cy="64516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3600" b="1" dirty="0">
                <a:solidFill>
                  <a:srgbClr val="00206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（一）有氧呼吸</a:t>
            </a:r>
          </a:p>
        </p:txBody>
      </p:sp>
      <p:sp>
        <p:nvSpPr>
          <p:cNvPr id="159746" name="Text Box 2"/>
          <p:cNvSpPr txBox="1">
            <a:spLocks noChangeArrowheads="1"/>
          </p:cNvSpPr>
          <p:nvPr/>
        </p:nvSpPr>
        <p:spPr bwMode="auto">
          <a:xfrm>
            <a:off x="119698" y="646113"/>
            <a:ext cx="5703888" cy="6413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lIns="91373" tIns="45685" rIns="91373" bIns="45685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kumimoji="1" lang="zh-CN" altLang="en-US" sz="3600" b="1" kern="1200" cap="none" spc="0" normalizeH="0" baseline="0" noProof="0" dirty="0">
                <a:solidFill>
                  <a:srgbClr val="DE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有氧呼吸的三个阶段</a:t>
            </a:r>
          </a:p>
        </p:txBody>
      </p:sp>
      <p:graphicFrame>
        <p:nvGraphicFramePr>
          <p:cNvPr id="160836" name="Group 68"/>
          <p:cNvGraphicFramePr>
            <a:graphicFrameLocks noGrp="1"/>
          </p:cNvGraphicFramePr>
          <p:nvPr/>
        </p:nvGraphicFramePr>
        <p:xfrm>
          <a:off x="903923" y="1473200"/>
          <a:ext cx="8320405" cy="4124325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4585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443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383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532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259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9144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4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有氧呼吸</a:t>
                      </a:r>
                    </a:p>
                  </a:txBody>
                  <a:tcPr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u="none" strike="noStrike" cap="none" normalizeH="0" baseline="0" smtClean="0">
                          <a:ln>
                            <a:noFill/>
                          </a:ln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黑体" panose="02010609060101010101" pitchFamily="49" charset="-122"/>
                        </a:rPr>
                        <a:t>  </a:t>
                      </a:r>
                      <a:r>
                        <a:rPr kumimoji="0" lang="zh-CN" altLang="en-US" sz="2400" u="none" strike="noStrike" cap="none" normalizeH="0" baseline="0" smtClean="0">
                          <a:ln>
                            <a:noFill/>
                          </a:ln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黑体" panose="02010609060101010101" pitchFamily="49" charset="-122"/>
                        </a:rPr>
                        <a:t>场 所</a:t>
                      </a:r>
                    </a:p>
                  </a:txBody>
                  <a:tcPr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u="none" strike="noStrike" cap="none" normalizeH="0" baseline="0" smtClean="0">
                          <a:ln>
                            <a:noFill/>
                          </a:ln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黑体" panose="02010609060101010101" pitchFamily="49" charset="-122"/>
                        </a:rPr>
                        <a:t>  </a:t>
                      </a:r>
                      <a:r>
                        <a:rPr kumimoji="0" lang="zh-CN" altLang="en-US" sz="2400" u="none" strike="noStrike" cap="none" normalizeH="0" baseline="0" smtClean="0">
                          <a:ln>
                            <a:noFill/>
                          </a:ln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黑体" panose="02010609060101010101" pitchFamily="49" charset="-122"/>
                        </a:rPr>
                        <a:t>反应物</a:t>
                      </a:r>
                    </a:p>
                  </a:txBody>
                  <a:tcPr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u="none" strike="noStrike" cap="none" normalizeH="0" baseline="0" smtClean="0">
                          <a:ln>
                            <a:noFill/>
                          </a:ln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黑体" panose="02010609060101010101" pitchFamily="49" charset="-122"/>
                        </a:rPr>
                        <a:t>  </a:t>
                      </a:r>
                      <a:r>
                        <a:rPr kumimoji="0" lang="zh-CN" altLang="en-US" sz="2400" u="none" strike="noStrike" cap="none" normalizeH="0" baseline="0" smtClean="0">
                          <a:ln>
                            <a:noFill/>
                          </a:ln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黑体" panose="02010609060101010101" pitchFamily="49" charset="-122"/>
                        </a:rPr>
                        <a:t>产 物</a:t>
                      </a:r>
                    </a:p>
                  </a:txBody>
                  <a:tcPr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400" u="none" strike="noStrike" cap="none" normalizeH="0" baseline="0" smtClean="0">
                          <a:ln>
                            <a:noFill/>
                          </a:ln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释放能量</a:t>
                      </a:r>
                    </a:p>
                  </a:txBody>
                  <a:tcPr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668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400" u="none" strike="noStrike" cap="none" normalizeH="0" baseline="0" smtClean="0">
                          <a:ln>
                            <a:noFill/>
                          </a:ln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第一阶段</a:t>
                      </a:r>
                    </a:p>
                  </a:txBody>
                  <a:tcPr anchor="ctr" horzOverflow="overflow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2400" u="none" strike="noStrike" cap="none" normalizeH="0" baseline="0" dirty="0" smtClean="0">
                        <a:ln>
                          <a:noFill/>
                        </a:ln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anchor="ctr" horzOverflow="overflow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2400" u="none" strike="noStrike" cap="none" normalizeH="0" baseline="0" smtClean="0">
                        <a:ln>
                          <a:noFill/>
                        </a:ln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anchor="ctr" horzOverflow="overflow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2400" u="none" strike="noStrike" cap="none" normalizeH="0" baseline="0" dirty="0" smtClean="0">
                        <a:ln>
                          <a:noFill/>
                        </a:ln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anchor="ctr" horzOverflow="overflow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2400" u="none" strike="noStrike" cap="none" normalizeH="0" baseline="0" smtClean="0">
                        <a:ln>
                          <a:noFill/>
                        </a:ln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anchor="ctr" horzOverflow="overflow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382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400" u="none" strike="noStrike" cap="none" normalizeH="0" baseline="0" smtClean="0">
                          <a:ln>
                            <a:noFill/>
                          </a:ln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第二阶段</a:t>
                      </a:r>
                    </a:p>
                  </a:txBody>
                  <a:tcPr anchor="ctr" horzOverflow="overflow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2400" u="none" strike="noStrike" cap="none" normalizeH="0" baseline="0" dirty="0" smtClean="0">
                        <a:ln>
                          <a:noFill/>
                        </a:ln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anchor="ctr" horzOverflow="overflow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2400" u="none" strike="noStrike" cap="none" normalizeH="0" baseline="0" smtClean="0">
                        <a:ln>
                          <a:noFill/>
                        </a:ln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anchor="ctr" horzOverflow="overflow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2400" u="none" strike="noStrike" cap="none" normalizeH="0" baseline="0" smtClean="0">
                        <a:ln>
                          <a:noFill/>
                        </a:ln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anchor="ctr" horzOverflow="overflow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2400" u="none" strike="noStrike" cap="none" normalizeH="0" baseline="0" smtClean="0">
                        <a:ln>
                          <a:noFill/>
                        </a:ln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anchor="ctr" horzOverflow="overflow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48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40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第三阶段</a:t>
                      </a:r>
                    </a:p>
                  </a:txBody>
                  <a:tcPr anchor="ctr" horzOverflow="overflow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2400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anchor="ctr" horzOverflow="overflow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240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anchor="ctr" horzOverflow="overflow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240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anchor="ctr" horzOverflow="overflow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240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anchor="ctr" horzOverflow="overflow"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60803" name="Text Box 35"/>
          <p:cNvSpPr txBox="1"/>
          <p:nvPr/>
        </p:nvSpPr>
        <p:spPr>
          <a:xfrm>
            <a:off x="2515235" y="2894965"/>
            <a:ext cx="1804035" cy="459105"/>
          </a:xfrm>
          <a:prstGeom prst="rect">
            <a:avLst/>
          </a:prstGeom>
          <a:noFill/>
          <a:ln w="9525">
            <a:noFill/>
          </a:ln>
        </p:spPr>
        <p:txBody>
          <a:bodyPr wrap="square" lIns="91373" tIns="45685" rIns="91373" bIns="45685" anchor="t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>
                <a:solidFill>
                  <a:srgbClr val="0000CC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细胞质基质</a:t>
            </a:r>
          </a:p>
        </p:txBody>
      </p:sp>
      <p:sp>
        <p:nvSpPr>
          <p:cNvPr id="160804" name="Text Box 36"/>
          <p:cNvSpPr txBox="1"/>
          <p:nvPr/>
        </p:nvSpPr>
        <p:spPr>
          <a:xfrm>
            <a:off x="4455160" y="2710180"/>
            <a:ext cx="1219200" cy="828675"/>
          </a:xfrm>
          <a:prstGeom prst="rect">
            <a:avLst/>
          </a:prstGeom>
          <a:noFill/>
          <a:ln w="9525">
            <a:noFill/>
          </a:ln>
        </p:spPr>
        <p:txBody>
          <a:bodyPr wrap="square" lIns="91373" tIns="45685" rIns="91373" bIns="45685" anchor="t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>
                <a:solidFill>
                  <a:srgbClr val="0000CC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主要是葡萄糖</a:t>
            </a:r>
          </a:p>
        </p:txBody>
      </p:sp>
      <p:sp>
        <p:nvSpPr>
          <p:cNvPr id="160805" name="Text Box 37"/>
          <p:cNvSpPr txBox="1"/>
          <p:nvPr/>
        </p:nvSpPr>
        <p:spPr>
          <a:xfrm>
            <a:off x="5923280" y="2786380"/>
            <a:ext cx="1938020" cy="459105"/>
          </a:xfrm>
          <a:prstGeom prst="rect">
            <a:avLst/>
          </a:prstGeom>
          <a:noFill/>
          <a:ln w="9525">
            <a:noFill/>
          </a:ln>
        </p:spPr>
        <p:txBody>
          <a:bodyPr wrap="square" lIns="91373" tIns="45685" rIns="91373" bIns="45685" anchor="t">
            <a:spAutoFit/>
          </a:bodyPr>
          <a:lstStyle/>
          <a:p>
            <a:pPr algn="just">
              <a:spcBef>
                <a:spcPct val="50000"/>
              </a:spcBef>
            </a:pPr>
            <a:r>
              <a:rPr lang="zh-CN" altLang="en-US" sz="2400" b="1" dirty="0">
                <a:solidFill>
                  <a:srgbClr val="0000CC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丙酮酸、</a:t>
            </a:r>
            <a:r>
              <a:rPr lang="en-US" altLang="zh-CN" sz="2400" b="1" dirty="0">
                <a:solidFill>
                  <a:srgbClr val="0000CC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[H]</a:t>
            </a:r>
          </a:p>
        </p:txBody>
      </p:sp>
      <p:sp>
        <p:nvSpPr>
          <p:cNvPr id="160806" name="Text Box 38"/>
          <p:cNvSpPr txBox="1"/>
          <p:nvPr/>
        </p:nvSpPr>
        <p:spPr>
          <a:xfrm>
            <a:off x="7962900" y="2894965"/>
            <a:ext cx="990600" cy="461963"/>
          </a:xfrm>
          <a:prstGeom prst="rect">
            <a:avLst/>
          </a:prstGeom>
          <a:noFill/>
          <a:ln w="9525">
            <a:noFill/>
          </a:ln>
        </p:spPr>
        <p:txBody>
          <a:bodyPr lIns="91373" tIns="45685" rIns="91373" bIns="45685" anchor="t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>
                <a:solidFill>
                  <a:srgbClr val="0000CC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少量</a:t>
            </a:r>
          </a:p>
        </p:txBody>
      </p:sp>
      <p:sp>
        <p:nvSpPr>
          <p:cNvPr id="160807" name="Text Box 39"/>
          <p:cNvSpPr txBox="1"/>
          <p:nvPr/>
        </p:nvSpPr>
        <p:spPr>
          <a:xfrm>
            <a:off x="4229100" y="4003675"/>
            <a:ext cx="2046605" cy="459105"/>
          </a:xfrm>
          <a:prstGeom prst="rect">
            <a:avLst/>
          </a:prstGeom>
          <a:noFill/>
          <a:ln w="9525">
            <a:noFill/>
          </a:ln>
        </p:spPr>
        <p:txBody>
          <a:bodyPr wrap="square" lIns="91373" tIns="45685" rIns="91373" bIns="45685" anchor="t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>
                <a:solidFill>
                  <a:srgbClr val="00206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丙酮酸、水</a:t>
            </a:r>
          </a:p>
        </p:txBody>
      </p:sp>
      <p:sp>
        <p:nvSpPr>
          <p:cNvPr id="160808" name="Text Box 40"/>
          <p:cNvSpPr txBox="1"/>
          <p:nvPr/>
        </p:nvSpPr>
        <p:spPr>
          <a:xfrm>
            <a:off x="6238240" y="4003675"/>
            <a:ext cx="1524000" cy="461963"/>
          </a:xfrm>
          <a:prstGeom prst="rect">
            <a:avLst/>
          </a:prstGeom>
          <a:noFill/>
          <a:ln w="9525">
            <a:noFill/>
          </a:ln>
        </p:spPr>
        <p:txBody>
          <a:bodyPr lIns="91373" tIns="45685" rIns="91373" bIns="45685" anchor="t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 b="1" dirty="0">
                <a:solidFill>
                  <a:srgbClr val="00206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CO</a:t>
            </a:r>
            <a:r>
              <a:rPr lang="en-US" altLang="zh-CN" sz="2400" b="1" baseline="-10000" dirty="0">
                <a:solidFill>
                  <a:srgbClr val="00206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lang="zh-CN" altLang="en-US" sz="2400" b="1" dirty="0">
                <a:solidFill>
                  <a:srgbClr val="00206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r>
              <a:rPr lang="en-US" altLang="zh-CN" sz="2400" b="1" dirty="0">
                <a:solidFill>
                  <a:srgbClr val="00206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[H]</a:t>
            </a:r>
          </a:p>
        </p:txBody>
      </p:sp>
      <p:sp>
        <p:nvSpPr>
          <p:cNvPr id="160809" name="Text Box 41"/>
          <p:cNvSpPr txBox="1"/>
          <p:nvPr/>
        </p:nvSpPr>
        <p:spPr>
          <a:xfrm>
            <a:off x="7962900" y="4003675"/>
            <a:ext cx="990600" cy="461963"/>
          </a:xfrm>
          <a:prstGeom prst="rect">
            <a:avLst/>
          </a:prstGeom>
          <a:noFill/>
          <a:ln w="9525">
            <a:noFill/>
          </a:ln>
        </p:spPr>
        <p:txBody>
          <a:bodyPr lIns="91373" tIns="45685" rIns="91373" bIns="45685" anchor="t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>
                <a:solidFill>
                  <a:srgbClr val="00206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少量</a:t>
            </a:r>
          </a:p>
        </p:txBody>
      </p:sp>
      <p:sp>
        <p:nvSpPr>
          <p:cNvPr id="160814" name="Text Box 46"/>
          <p:cNvSpPr txBox="1"/>
          <p:nvPr/>
        </p:nvSpPr>
        <p:spPr>
          <a:xfrm>
            <a:off x="2447290" y="4006850"/>
            <a:ext cx="1940560" cy="459105"/>
          </a:xfrm>
          <a:prstGeom prst="rect">
            <a:avLst/>
          </a:prstGeom>
          <a:noFill/>
          <a:ln w="9525">
            <a:noFill/>
          </a:ln>
        </p:spPr>
        <p:txBody>
          <a:bodyPr wrap="square" lIns="91373" tIns="45685" rIns="91373" bIns="45685" anchor="t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>
                <a:solidFill>
                  <a:srgbClr val="00206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线粒体基质</a:t>
            </a:r>
          </a:p>
        </p:txBody>
      </p:sp>
      <p:sp>
        <p:nvSpPr>
          <p:cNvPr id="160810" name="Text Box 42"/>
          <p:cNvSpPr txBox="1"/>
          <p:nvPr/>
        </p:nvSpPr>
        <p:spPr>
          <a:xfrm>
            <a:off x="4323080" y="4918075"/>
            <a:ext cx="1350963" cy="461963"/>
          </a:xfrm>
          <a:prstGeom prst="rect">
            <a:avLst/>
          </a:prstGeom>
          <a:noFill/>
          <a:ln w="9525">
            <a:noFill/>
          </a:ln>
        </p:spPr>
        <p:txBody>
          <a:bodyPr lIns="91373" tIns="45685" rIns="91373" bIns="45685" anchor="t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[H]</a:t>
            </a:r>
            <a:r>
              <a:rPr lang="zh-CN" altLang="en-US" sz="24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r>
              <a:rPr lang="en-US" altLang="zh-CN" sz="24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O</a:t>
            </a:r>
            <a:r>
              <a:rPr lang="en-US" altLang="zh-CN" sz="2400" b="1" baseline="-100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</a:p>
        </p:txBody>
      </p:sp>
      <p:sp>
        <p:nvSpPr>
          <p:cNvPr id="160811" name="Text Box 43"/>
          <p:cNvSpPr txBox="1"/>
          <p:nvPr/>
        </p:nvSpPr>
        <p:spPr>
          <a:xfrm>
            <a:off x="6318885" y="4918075"/>
            <a:ext cx="914400" cy="461963"/>
          </a:xfrm>
          <a:prstGeom prst="rect">
            <a:avLst/>
          </a:prstGeom>
          <a:noFill/>
          <a:ln w="9525">
            <a:noFill/>
          </a:ln>
        </p:spPr>
        <p:txBody>
          <a:bodyPr lIns="91373" tIns="45685" rIns="91373" bIns="45685" anchor="t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H</a:t>
            </a:r>
            <a:r>
              <a:rPr lang="en-US" altLang="zh-CN" sz="2400" b="1" baseline="-100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lang="en-US" altLang="zh-CN" sz="24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O</a:t>
            </a:r>
          </a:p>
        </p:txBody>
      </p:sp>
      <p:sp>
        <p:nvSpPr>
          <p:cNvPr id="160812" name="Text Box 44"/>
          <p:cNvSpPr txBox="1"/>
          <p:nvPr/>
        </p:nvSpPr>
        <p:spPr>
          <a:xfrm>
            <a:off x="7962900" y="4950460"/>
            <a:ext cx="990600" cy="461963"/>
          </a:xfrm>
          <a:prstGeom prst="rect">
            <a:avLst/>
          </a:prstGeom>
          <a:noFill/>
          <a:ln w="9525">
            <a:noFill/>
          </a:ln>
        </p:spPr>
        <p:txBody>
          <a:bodyPr lIns="91373" tIns="45685" rIns="91373" bIns="45685" anchor="t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大量</a:t>
            </a:r>
          </a:p>
        </p:txBody>
      </p:sp>
      <p:sp>
        <p:nvSpPr>
          <p:cNvPr id="160817" name="Text Box 49"/>
          <p:cNvSpPr txBox="1"/>
          <p:nvPr/>
        </p:nvSpPr>
        <p:spPr>
          <a:xfrm>
            <a:off x="2438400" y="4918075"/>
            <a:ext cx="1790700" cy="459105"/>
          </a:xfrm>
          <a:prstGeom prst="rect">
            <a:avLst/>
          </a:prstGeom>
          <a:noFill/>
          <a:ln w="9525">
            <a:noFill/>
          </a:ln>
        </p:spPr>
        <p:txBody>
          <a:bodyPr wrap="square" lIns="91373" tIns="45685" rIns="91373" bIns="45685" anchor="t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线粒体内膜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random/>
      </p:transition>
    </mc:Choice>
    <mc:Fallback xmlns="">
      <p:transition spd="med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608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608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08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08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08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608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608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608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608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608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608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2000"/>
                                        <p:tgtEl>
                                          <p:spTgt spid="1608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0803" grpId="0"/>
      <p:bldP spid="160804" grpId="0"/>
      <p:bldP spid="160805" grpId="0"/>
      <p:bldP spid="160806" grpId="0"/>
      <p:bldP spid="160807" grpId="0"/>
      <p:bldP spid="160808" grpId="0"/>
      <p:bldP spid="160809" grpId="0"/>
      <p:bldP spid="160814" grpId="0"/>
      <p:bldP spid="160810" grpId="0"/>
      <p:bldP spid="160811" grpId="0"/>
      <p:bldP spid="160812" grpId="0"/>
      <p:bldP spid="16081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直接连接符 28"/>
          <p:cNvCxnSpPr/>
          <p:nvPr/>
        </p:nvCxnSpPr>
        <p:spPr>
          <a:xfrm>
            <a:off x="0" y="635000"/>
            <a:ext cx="42291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/>
        </p:nvCxnSpPr>
        <p:spPr>
          <a:xfrm>
            <a:off x="7962900" y="635000"/>
            <a:ext cx="42291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文本框 75"/>
          <p:cNvSpPr txBox="1"/>
          <p:nvPr/>
        </p:nvSpPr>
        <p:spPr>
          <a:xfrm>
            <a:off x="4228783" y="312272"/>
            <a:ext cx="3396615" cy="64516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3600" b="1" dirty="0">
                <a:solidFill>
                  <a:srgbClr val="00206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（一）有氧呼吸</a:t>
            </a:r>
          </a:p>
        </p:txBody>
      </p:sp>
      <p:sp>
        <p:nvSpPr>
          <p:cNvPr id="159746" name="Text Box 2"/>
          <p:cNvSpPr txBox="1">
            <a:spLocks noChangeArrowheads="1"/>
          </p:cNvSpPr>
          <p:nvPr/>
        </p:nvSpPr>
        <p:spPr bwMode="auto">
          <a:xfrm>
            <a:off x="119698" y="646113"/>
            <a:ext cx="5703888" cy="6413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lIns="91373" tIns="45685" rIns="91373" bIns="45685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kumimoji="1" lang="zh-CN" altLang="en-US" sz="3600" b="1" kern="1200" cap="none" spc="0" normalizeH="0" baseline="0" noProof="0" dirty="0">
                <a:solidFill>
                  <a:srgbClr val="DE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有氧呼吸的三个阶段</a:t>
            </a:r>
          </a:p>
        </p:txBody>
      </p:sp>
      <p:sp>
        <p:nvSpPr>
          <p:cNvPr id="159752" name="Text Box 8"/>
          <p:cNvSpPr txBox="1">
            <a:spLocks noChangeArrowheads="1"/>
          </p:cNvSpPr>
          <p:nvPr/>
        </p:nvSpPr>
        <p:spPr bwMode="auto">
          <a:xfrm>
            <a:off x="3996055" y="1287780"/>
            <a:ext cx="3133090" cy="520700"/>
          </a:xfrm>
          <a:prstGeom prst="rect">
            <a:avLst/>
          </a:prstGeom>
          <a:solidFill>
            <a:schemeClr val="accent1"/>
          </a:solidFill>
          <a:ln w="25400">
            <a:noFill/>
            <a:miter lim="800000"/>
          </a:ln>
          <a:effectLst/>
        </p:spPr>
        <p:txBody>
          <a:bodyPr wrap="square" lIns="91373" tIns="45685" rIns="91373" bIns="45685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kumimoji="1" lang="zh-CN" altLang="en-US" sz="2800" b="1" kern="1200" cap="none" spc="0" normalizeH="0" baseline="0" noProof="0" dirty="0">
                <a:solidFill>
                  <a:srgbClr val="DE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场所：细胞质基质</a:t>
            </a:r>
          </a:p>
        </p:txBody>
      </p:sp>
      <p:grpSp>
        <p:nvGrpSpPr>
          <p:cNvPr id="3" name="Group 9"/>
          <p:cNvGrpSpPr/>
          <p:nvPr/>
        </p:nvGrpSpPr>
        <p:grpSpPr>
          <a:xfrm>
            <a:off x="501650" y="1268413"/>
            <a:ext cx="5808663" cy="530225"/>
            <a:chOff x="316" y="799"/>
            <a:chExt cx="3659" cy="334"/>
          </a:xfrm>
        </p:grpSpPr>
        <p:sp>
          <p:nvSpPr>
            <p:cNvPr id="159754" name="Text Box 10"/>
            <p:cNvSpPr txBox="1">
              <a:spLocks noChangeArrowheads="1"/>
            </p:cNvSpPr>
            <p:nvPr/>
          </p:nvSpPr>
          <p:spPr bwMode="auto">
            <a:xfrm>
              <a:off x="567" y="802"/>
              <a:ext cx="3408" cy="331"/>
            </a:xfrm>
            <a:prstGeom prst="rect">
              <a:avLst/>
            </a:prstGeom>
            <a:noFill/>
            <a:ln w="25400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1" lang="zh-CN" altLang="en-US" sz="2800" b="1" kern="1200" cap="none" spc="0" normalizeH="0" baseline="0" noProof="0" dirty="0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葡萄糖的初步分解</a:t>
              </a:r>
            </a:p>
          </p:txBody>
        </p:sp>
        <p:sp>
          <p:nvSpPr>
            <p:cNvPr id="159755" name="Rectangle 11"/>
            <p:cNvSpPr>
              <a:spLocks noChangeArrowheads="1"/>
            </p:cNvSpPr>
            <p:nvPr/>
          </p:nvSpPr>
          <p:spPr bwMode="auto">
            <a:xfrm>
              <a:off x="316" y="799"/>
              <a:ext cx="349" cy="331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①</a:t>
              </a:r>
            </a:p>
          </p:txBody>
        </p:sp>
      </p:grpSp>
      <p:sp>
        <p:nvSpPr>
          <p:cNvPr id="159756" name="Text Box 12"/>
          <p:cNvSpPr txBox="1">
            <a:spLocks noChangeArrowheads="1"/>
          </p:cNvSpPr>
          <p:nvPr/>
        </p:nvSpPr>
        <p:spPr bwMode="auto">
          <a:xfrm>
            <a:off x="3635375" y="3038475"/>
            <a:ext cx="3084195" cy="520700"/>
          </a:xfrm>
          <a:prstGeom prst="rect">
            <a:avLst/>
          </a:prstGeom>
          <a:solidFill>
            <a:schemeClr val="accent1"/>
          </a:solidFill>
          <a:ln w="25400">
            <a:noFill/>
            <a:miter lim="800000"/>
          </a:ln>
          <a:effectLst/>
        </p:spPr>
        <p:txBody>
          <a:bodyPr wrap="square" lIns="91373" tIns="45685" rIns="91373" bIns="45685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kumimoji="1" lang="zh-CN" altLang="en-US" sz="2800" b="1" kern="1200" cap="none" spc="0" normalizeH="0" baseline="0" noProof="0" dirty="0">
                <a:solidFill>
                  <a:srgbClr val="DE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场所：线粒体基质</a:t>
            </a:r>
          </a:p>
        </p:txBody>
      </p:sp>
      <p:grpSp>
        <p:nvGrpSpPr>
          <p:cNvPr id="4" name="Group 13"/>
          <p:cNvGrpSpPr/>
          <p:nvPr/>
        </p:nvGrpSpPr>
        <p:grpSpPr>
          <a:xfrm>
            <a:off x="468313" y="3017838"/>
            <a:ext cx="4013200" cy="530225"/>
            <a:chOff x="295" y="1901"/>
            <a:chExt cx="2528" cy="334"/>
          </a:xfrm>
        </p:grpSpPr>
        <p:sp>
          <p:nvSpPr>
            <p:cNvPr id="159758" name="Text Box 14"/>
            <p:cNvSpPr txBox="1">
              <a:spLocks noChangeArrowheads="1"/>
            </p:cNvSpPr>
            <p:nvPr/>
          </p:nvSpPr>
          <p:spPr bwMode="auto">
            <a:xfrm>
              <a:off x="567" y="1904"/>
              <a:ext cx="2256" cy="331"/>
            </a:xfrm>
            <a:prstGeom prst="rect">
              <a:avLst/>
            </a:prstGeom>
            <a:noFill/>
            <a:ln w="25400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1" lang="zh-CN" altLang="en-US" sz="2800" b="1" kern="1200" cap="none" spc="0" normalizeH="0" baseline="0" noProof="0" dirty="0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丙酮酸彻底分解</a:t>
              </a:r>
            </a:p>
          </p:txBody>
        </p:sp>
        <p:sp>
          <p:nvSpPr>
            <p:cNvPr id="159759" name="Rectangle 15"/>
            <p:cNvSpPr>
              <a:spLocks noChangeArrowheads="1"/>
            </p:cNvSpPr>
            <p:nvPr/>
          </p:nvSpPr>
          <p:spPr bwMode="auto">
            <a:xfrm>
              <a:off x="295" y="1901"/>
              <a:ext cx="349" cy="331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②</a:t>
              </a:r>
            </a:p>
          </p:txBody>
        </p:sp>
      </p:grpSp>
      <p:grpSp>
        <p:nvGrpSpPr>
          <p:cNvPr id="5" name="Group 36"/>
          <p:cNvGrpSpPr/>
          <p:nvPr/>
        </p:nvGrpSpPr>
        <p:grpSpPr>
          <a:xfrm>
            <a:off x="998538" y="3856355"/>
            <a:ext cx="3360738" cy="957263"/>
            <a:chOff x="43" y="2450"/>
            <a:chExt cx="2117" cy="603"/>
          </a:xfrm>
        </p:grpSpPr>
        <p:sp>
          <p:nvSpPr>
            <p:cNvPr id="159764" name="Rectangle 20"/>
            <p:cNvSpPr>
              <a:spLocks noChangeArrowheads="1"/>
            </p:cNvSpPr>
            <p:nvPr/>
          </p:nvSpPr>
          <p:spPr bwMode="auto">
            <a:xfrm>
              <a:off x="192" y="2450"/>
              <a:ext cx="1968" cy="331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2 C</a:t>
              </a:r>
              <a:r>
                <a:rPr kumimoji="1" lang="en-US" altLang="zh-CN" sz="2800" b="1" i="0" u="none" strike="noStrike" kern="1200" cap="none" spc="0" normalizeH="0" baseline="-25000" noProof="0" dirty="0">
                  <a:ln>
                    <a:noFill/>
                  </a:ln>
                  <a:solidFill>
                    <a:schemeClr val="tx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3</a:t>
              </a:r>
              <a:r>
                <a:rPr kumimoji="1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H</a:t>
              </a:r>
              <a:r>
                <a:rPr kumimoji="1" lang="en-US" altLang="zh-CN" sz="2800" b="1" i="0" u="none" strike="noStrike" kern="1200" cap="none" spc="0" normalizeH="0" baseline="-25000" noProof="0" dirty="0">
                  <a:ln>
                    <a:noFill/>
                  </a:ln>
                  <a:solidFill>
                    <a:schemeClr val="tx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4</a:t>
              </a:r>
              <a:r>
                <a:rPr kumimoji="1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O</a:t>
              </a:r>
              <a:r>
                <a:rPr kumimoji="1" lang="en-US" altLang="zh-CN" sz="2800" b="1" i="0" u="none" strike="noStrike" kern="1200" cap="none" spc="0" normalizeH="0" baseline="-25000" noProof="0" dirty="0">
                  <a:ln>
                    <a:noFill/>
                  </a:ln>
                  <a:solidFill>
                    <a:schemeClr val="tx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3</a:t>
              </a:r>
              <a:r>
                <a:rPr kumimoji="1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 +</a:t>
              </a:r>
              <a:r>
                <a:rPr kumimoji="1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6H</a:t>
              </a:r>
              <a:r>
                <a:rPr kumimoji="1" lang="en-US" altLang="zh-CN" sz="28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FF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2</a:t>
              </a:r>
              <a:r>
                <a:rPr kumimoji="1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O</a:t>
              </a:r>
            </a:p>
          </p:txBody>
        </p:sp>
        <p:sp>
          <p:nvSpPr>
            <p:cNvPr id="159765" name="Rectangle 21"/>
            <p:cNvSpPr>
              <a:spLocks noChangeArrowheads="1"/>
            </p:cNvSpPr>
            <p:nvPr/>
          </p:nvSpPr>
          <p:spPr bwMode="auto">
            <a:xfrm>
              <a:off x="43" y="2722"/>
              <a:ext cx="1405" cy="331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（丙酮酸）</a:t>
              </a:r>
            </a:p>
          </p:txBody>
        </p:sp>
      </p:grpSp>
      <p:sp>
        <p:nvSpPr>
          <p:cNvPr id="159766" name="Text Box 22"/>
          <p:cNvSpPr txBox="1">
            <a:spLocks noChangeArrowheads="1"/>
          </p:cNvSpPr>
          <p:nvPr/>
        </p:nvSpPr>
        <p:spPr bwMode="auto">
          <a:xfrm>
            <a:off x="4572000" y="5715000"/>
            <a:ext cx="4114800" cy="9556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lIns="91373" tIns="45685" rIns="91373" bIns="45685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kumimoji="1" lang="en-US" altLang="zh-CN" sz="2800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12H</a:t>
            </a:r>
            <a:r>
              <a:rPr kumimoji="1" lang="en-US" altLang="zh-CN" sz="2800" b="1" kern="1200" cap="none" spc="0" normalizeH="0" baseline="-2500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2</a:t>
            </a:r>
            <a:r>
              <a:rPr kumimoji="1" lang="en-US" altLang="zh-CN" sz="2800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O  </a:t>
            </a:r>
            <a:r>
              <a:rPr kumimoji="1" lang="en-US" altLang="zh-CN" sz="2800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 Black" panose="020B0A04020102020204" pitchFamily="34" charset="0"/>
                <a:ea typeface="宋体" panose="02010600030101010101" pitchFamily="2" charset="-122"/>
                <a:cs typeface="+mn-cs"/>
              </a:rPr>
              <a:t>+</a:t>
            </a:r>
            <a:r>
              <a:rPr kumimoji="1" lang="en-US" altLang="zh-CN" sz="2800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 </a:t>
            </a:r>
            <a:r>
              <a:rPr kumimoji="1" lang="zh-CN" altLang="en-US" sz="2800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大量能量</a:t>
            </a:r>
          </a:p>
          <a:p>
            <a:pPr marR="0" defTabSz="914400">
              <a:buClrTx/>
              <a:buSzTx/>
              <a:buFontTx/>
              <a:buNone/>
              <a:defRPr/>
            </a:pPr>
            <a:r>
              <a:rPr kumimoji="1" lang="zh-CN" altLang="en-US" sz="2800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             （合成</a:t>
            </a:r>
            <a:r>
              <a:rPr kumimoji="1" lang="en-US" altLang="zh-CN" sz="2800" b="1" kern="1200" cap="none" spc="0" normalizeH="0" baseline="0" noProof="0" dirty="0">
                <a:solidFill>
                  <a:srgbClr val="DE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34 ATP</a:t>
            </a:r>
            <a:r>
              <a:rPr kumimoji="1" lang="zh-CN" altLang="en-US" sz="2800" b="1" kern="1200" cap="none" spc="0" normalizeH="0" baseline="0" noProof="0" dirty="0">
                <a:solidFill>
                  <a:srgbClr val="DE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）</a:t>
            </a:r>
          </a:p>
        </p:txBody>
      </p:sp>
      <p:sp>
        <p:nvSpPr>
          <p:cNvPr id="159767" name="Text Box 23"/>
          <p:cNvSpPr txBox="1">
            <a:spLocks noChangeArrowheads="1"/>
          </p:cNvSpPr>
          <p:nvPr/>
        </p:nvSpPr>
        <p:spPr bwMode="auto">
          <a:xfrm>
            <a:off x="2728278" y="4997450"/>
            <a:ext cx="3095625" cy="519113"/>
          </a:xfrm>
          <a:prstGeom prst="rect">
            <a:avLst/>
          </a:prstGeom>
          <a:solidFill>
            <a:schemeClr val="accent1"/>
          </a:solidFill>
          <a:ln w="25400">
            <a:noFill/>
            <a:miter lim="800000"/>
          </a:ln>
          <a:effectLst/>
        </p:spPr>
        <p:txBody>
          <a:bodyPr lIns="91373" tIns="45685" rIns="91373" bIns="45685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kumimoji="1" lang="zh-CN" altLang="en-US" sz="2800" b="1" kern="1200" cap="none" spc="0" normalizeH="0" baseline="0" noProof="0" dirty="0">
                <a:solidFill>
                  <a:srgbClr val="DE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场所：线粒体内膜</a:t>
            </a:r>
          </a:p>
        </p:txBody>
      </p:sp>
      <p:grpSp>
        <p:nvGrpSpPr>
          <p:cNvPr id="6" name="Group 24"/>
          <p:cNvGrpSpPr/>
          <p:nvPr/>
        </p:nvGrpSpPr>
        <p:grpSpPr>
          <a:xfrm>
            <a:off x="468313" y="4997450"/>
            <a:ext cx="2573337" cy="525463"/>
            <a:chOff x="295" y="3148"/>
            <a:chExt cx="1621" cy="331"/>
          </a:xfrm>
        </p:grpSpPr>
        <p:sp>
          <p:nvSpPr>
            <p:cNvPr id="159769" name="Text Box 25"/>
            <p:cNvSpPr txBox="1">
              <a:spLocks noChangeArrowheads="1"/>
            </p:cNvSpPr>
            <p:nvPr/>
          </p:nvSpPr>
          <p:spPr bwMode="auto">
            <a:xfrm>
              <a:off x="567" y="3148"/>
              <a:ext cx="1349" cy="331"/>
            </a:xfrm>
            <a:prstGeom prst="rect">
              <a:avLst/>
            </a:prstGeom>
            <a:noFill/>
            <a:ln w="25400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1" lang="en-US" altLang="zh-CN" sz="2800" b="1" kern="1200" cap="none" spc="0" normalizeH="0" baseline="0" noProof="0" dirty="0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[H]</a:t>
              </a:r>
              <a:r>
                <a:rPr kumimoji="1" lang="zh-CN" altLang="en-US" sz="2800" b="1" kern="1200" cap="none" spc="0" normalizeH="0" baseline="0" noProof="0" dirty="0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的氧化</a:t>
              </a:r>
            </a:p>
          </p:txBody>
        </p:sp>
        <p:sp>
          <p:nvSpPr>
            <p:cNvPr id="159770" name="Rectangle 26"/>
            <p:cNvSpPr>
              <a:spLocks noChangeArrowheads="1"/>
            </p:cNvSpPr>
            <p:nvPr/>
          </p:nvSpPr>
          <p:spPr bwMode="auto">
            <a:xfrm>
              <a:off x="295" y="3148"/>
              <a:ext cx="349" cy="331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③</a:t>
              </a:r>
            </a:p>
          </p:txBody>
        </p:sp>
      </p:grpSp>
      <p:grpSp>
        <p:nvGrpSpPr>
          <p:cNvPr id="7" name="Group 27"/>
          <p:cNvGrpSpPr/>
          <p:nvPr/>
        </p:nvGrpSpPr>
        <p:grpSpPr>
          <a:xfrm>
            <a:off x="1447800" y="5522913"/>
            <a:ext cx="3635375" cy="652463"/>
            <a:chOff x="249" y="3572"/>
            <a:chExt cx="2290" cy="411"/>
          </a:xfrm>
        </p:grpSpPr>
        <p:sp>
          <p:nvSpPr>
            <p:cNvPr id="43032" name="Line 28"/>
            <p:cNvSpPr/>
            <p:nvPr/>
          </p:nvSpPr>
          <p:spPr>
            <a:xfrm>
              <a:off x="1641" y="3864"/>
              <a:ext cx="624" cy="0"/>
            </a:xfrm>
            <a:prstGeom prst="line">
              <a:avLst/>
            </a:prstGeom>
            <a:ln w="57150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159773" name="Text Box 29"/>
            <p:cNvSpPr txBox="1">
              <a:spLocks noChangeArrowheads="1"/>
            </p:cNvSpPr>
            <p:nvPr/>
          </p:nvSpPr>
          <p:spPr bwMode="auto">
            <a:xfrm>
              <a:off x="1723" y="3572"/>
              <a:ext cx="816" cy="331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1" lang="zh-CN" altLang="en-US" sz="2800" b="1" kern="1200" cap="none" spc="0" normalizeH="0" baseline="0" noProof="0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酶</a:t>
              </a:r>
            </a:p>
          </p:txBody>
        </p:sp>
        <p:sp>
          <p:nvSpPr>
            <p:cNvPr id="159774" name="Rectangle 30"/>
            <p:cNvSpPr>
              <a:spLocks noChangeArrowheads="1"/>
            </p:cNvSpPr>
            <p:nvPr/>
          </p:nvSpPr>
          <p:spPr bwMode="auto">
            <a:xfrm>
              <a:off x="249" y="3652"/>
              <a:ext cx="1920" cy="331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24[H] </a:t>
              </a:r>
              <a:r>
                <a:rPr kumimoji="1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Arial Black" panose="020B0A04020102020204" pitchFamily="34" charset="0"/>
                  <a:ea typeface="宋体" panose="02010600030101010101" pitchFamily="2" charset="-122"/>
                  <a:cs typeface="+mn-cs"/>
                </a:rPr>
                <a:t>+</a:t>
              </a:r>
              <a:r>
                <a:rPr kumimoji="1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 </a:t>
              </a:r>
              <a:r>
                <a:rPr kumimoji="1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6O</a:t>
              </a:r>
              <a:r>
                <a:rPr kumimoji="1" lang="en-US" altLang="zh-CN" sz="28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FF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2</a:t>
              </a:r>
            </a:p>
          </p:txBody>
        </p:sp>
      </p:grpSp>
      <p:grpSp>
        <p:nvGrpSpPr>
          <p:cNvPr id="2" name="Group 3"/>
          <p:cNvGrpSpPr/>
          <p:nvPr/>
        </p:nvGrpSpPr>
        <p:grpSpPr>
          <a:xfrm>
            <a:off x="1457325" y="1839913"/>
            <a:ext cx="2743200" cy="703262"/>
            <a:chOff x="68" y="1239"/>
            <a:chExt cx="1728" cy="443"/>
          </a:xfrm>
        </p:grpSpPr>
        <p:sp>
          <p:nvSpPr>
            <p:cNvPr id="159748" name="Text Box 4"/>
            <p:cNvSpPr txBox="1">
              <a:spLocks noChangeArrowheads="1"/>
            </p:cNvSpPr>
            <p:nvPr/>
          </p:nvSpPr>
          <p:spPr bwMode="auto">
            <a:xfrm>
              <a:off x="68" y="1351"/>
              <a:ext cx="1728" cy="331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1" lang="en-US" altLang="zh-CN" sz="2800" b="1" kern="1200" cap="none" spc="0" normalizeH="0" baseline="0" noProof="0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C</a:t>
              </a:r>
              <a:r>
                <a:rPr kumimoji="1" lang="en-US" altLang="zh-CN" sz="2800" b="1" kern="1200" cap="none" spc="0" normalizeH="0" baseline="-25000" noProof="0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6</a:t>
              </a:r>
              <a:r>
                <a:rPr kumimoji="1" lang="en-US" altLang="zh-CN" sz="2800" b="1" kern="1200" cap="none" spc="0" normalizeH="0" baseline="0" noProof="0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H</a:t>
              </a:r>
              <a:r>
                <a:rPr kumimoji="1" lang="en-US" altLang="zh-CN" sz="2800" b="1" kern="1200" cap="none" spc="0" normalizeH="0" baseline="-25000" noProof="0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12</a:t>
              </a:r>
              <a:r>
                <a:rPr kumimoji="1" lang="en-US" altLang="zh-CN" sz="2800" b="1" kern="1200" cap="none" spc="0" normalizeH="0" baseline="0" noProof="0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O</a:t>
              </a:r>
              <a:r>
                <a:rPr kumimoji="1" lang="en-US" altLang="zh-CN" sz="2800" b="1" kern="1200" cap="none" spc="0" normalizeH="0" baseline="-25000" noProof="0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6</a:t>
              </a:r>
            </a:p>
          </p:txBody>
        </p:sp>
        <p:sp>
          <p:nvSpPr>
            <p:cNvPr id="43012" name="Line 5"/>
            <p:cNvSpPr/>
            <p:nvPr/>
          </p:nvSpPr>
          <p:spPr>
            <a:xfrm>
              <a:off x="1031" y="1570"/>
              <a:ext cx="363" cy="0"/>
            </a:xfrm>
            <a:prstGeom prst="line">
              <a:avLst/>
            </a:prstGeom>
            <a:ln w="57150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159750" name="Text Box 6"/>
            <p:cNvSpPr txBox="1">
              <a:spLocks noChangeArrowheads="1"/>
            </p:cNvSpPr>
            <p:nvPr/>
          </p:nvSpPr>
          <p:spPr bwMode="auto">
            <a:xfrm>
              <a:off x="1031" y="1239"/>
              <a:ext cx="408" cy="331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1" lang="zh-CN" altLang="en-US" sz="2800" b="1" kern="1200" cap="none" spc="0" normalizeH="0" baseline="0" noProof="0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酶</a:t>
              </a:r>
            </a:p>
          </p:txBody>
        </p:sp>
      </p:grpSp>
      <p:sp>
        <p:nvSpPr>
          <p:cNvPr id="159751" name="Text Box 7"/>
          <p:cNvSpPr txBox="1">
            <a:spLocks noChangeArrowheads="1"/>
          </p:cNvSpPr>
          <p:nvPr/>
        </p:nvSpPr>
        <p:spPr bwMode="auto">
          <a:xfrm>
            <a:off x="3635375" y="2082800"/>
            <a:ext cx="6858000" cy="9556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lIns="91373" tIns="45685" rIns="91373" bIns="45685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kumimoji="1" lang="en-US" altLang="zh-CN" sz="2800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2C</a:t>
            </a:r>
            <a:r>
              <a:rPr kumimoji="1" lang="en-US" altLang="zh-CN" sz="2800" b="1" kern="1200" cap="none" spc="0" normalizeH="0" baseline="-2500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3</a:t>
            </a:r>
            <a:r>
              <a:rPr kumimoji="1" lang="en-US" altLang="zh-CN" sz="2800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H</a:t>
            </a:r>
            <a:r>
              <a:rPr kumimoji="1" lang="en-US" altLang="zh-CN" sz="2800" b="1" kern="1200" cap="none" spc="0" normalizeH="0" baseline="-2500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4</a:t>
            </a:r>
            <a:r>
              <a:rPr kumimoji="1" lang="en-US" altLang="zh-CN" sz="2800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O</a:t>
            </a:r>
            <a:r>
              <a:rPr kumimoji="1" lang="en-US" altLang="zh-CN" sz="2800" b="1" kern="1200" cap="none" spc="0" normalizeH="0" baseline="-2500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3</a:t>
            </a:r>
            <a:r>
              <a:rPr kumimoji="1" lang="en-US" altLang="zh-CN" sz="2800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 </a:t>
            </a:r>
            <a:r>
              <a:rPr kumimoji="1" lang="zh-CN" altLang="en-US" sz="2400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（丙酮酸）</a:t>
            </a:r>
            <a:r>
              <a:rPr kumimoji="1" lang="zh-CN" altLang="en-US" sz="2800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 </a:t>
            </a:r>
            <a:r>
              <a:rPr kumimoji="1" lang="en-US" altLang="zh-CN" sz="2800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 Black" panose="020B0A04020102020204" pitchFamily="34" charset="0"/>
                <a:ea typeface="宋体" panose="02010600030101010101" pitchFamily="2" charset="-122"/>
                <a:cs typeface="+mn-cs"/>
              </a:rPr>
              <a:t>+</a:t>
            </a:r>
            <a:r>
              <a:rPr kumimoji="1" lang="en-US" altLang="zh-CN" sz="2800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4 [H] </a:t>
            </a:r>
            <a:r>
              <a:rPr kumimoji="1" lang="en-US" altLang="zh-CN" sz="2800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 Black" panose="020B0A04020102020204" pitchFamily="34" charset="0"/>
                <a:ea typeface="宋体" panose="02010600030101010101" pitchFamily="2" charset="-122"/>
                <a:cs typeface="+mn-cs"/>
              </a:rPr>
              <a:t>+ </a:t>
            </a:r>
            <a:r>
              <a:rPr kumimoji="1" lang="zh-CN" altLang="en-US" sz="2800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 Black" panose="020B0A04020102020204" pitchFamily="34" charset="0"/>
                <a:ea typeface="宋体" panose="02010600030101010101" pitchFamily="2" charset="-122"/>
                <a:cs typeface="+mn-cs"/>
              </a:rPr>
              <a:t>少量能量</a:t>
            </a:r>
          </a:p>
          <a:p>
            <a:pPr marR="0" defTabSz="914400">
              <a:buClrTx/>
              <a:buSzTx/>
              <a:buFontTx/>
              <a:buNone/>
              <a:defRPr/>
            </a:pPr>
            <a:r>
              <a:rPr kumimoji="1" lang="zh-CN" altLang="en-US" sz="2800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 Black" panose="020B0A04020102020204" pitchFamily="34" charset="0"/>
                <a:ea typeface="宋体" panose="02010600030101010101" pitchFamily="2" charset="-122"/>
                <a:cs typeface="+mn-cs"/>
              </a:rPr>
              <a:t>                                  （合成</a:t>
            </a:r>
            <a:r>
              <a:rPr kumimoji="1" lang="en-US" altLang="zh-CN" sz="2800" b="1" kern="1200" cap="none" spc="0" normalizeH="0" baseline="0" noProof="0" dirty="0">
                <a:solidFill>
                  <a:srgbClr val="DE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2 ATP</a:t>
            </a:r>
            <a:r>
              <a:rPr kumimoji="1" lang="zh-CN" altLang="en-US" sz="2800" b="1" kern="1200" cap="none" spc="0" normalizeH="0" baseline="0" noProof="0" dirty="0">
                <a:solidFill>
                  <a:srgbClr val="DE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）</a:t>
            </a:r>
          </a:p>
        </p:txBody>
      </p:sp>
      <p:grpSp>
        <p:nvGrpSpPr>
          <p:cNvPr id="8" name="Group 37"/>
          <p:cNvGrpSpPr/>
          <p:nvPr/>
        </p:nvGrpSpPr>
        <p:grpSpPr>
          <a:xfrm>
            <a:off x="4054475" y="3632518"/>
            <a:ext cx="6019800" cy="1300163"/>
            <a:chOff x="1968" y="2309"/>
            <a:chExt cx="3792" cy="819"/>
          </a:xfrm>
        </p:grpSpPr>
        <p:sp>
          <p:nvSpPr>
            <p:cNvPr id="43036" name="Line 18"/>
            <p:cNvSpPr/>
            <p:nvPr/>
          </p:nvSpPr>
          <p:spPr>
            <a:xfrm>
              <a:off x="1968" y="2640"/>
              <a:ext cx="480" cy="0"/>
            </a:xfrm>
            <a:prstGeom prst="line">
              <a:avLst/>
            </a:prstGeom>
            <a:ln w="57150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159763" name="Text Box 19"/>
            <p:cNvSpPr txBox="1">
              <a:spLocks noChangeArrowheads="1"/>
            </p:cNvSpPr>
            <p:nvPr/>
          </p:nvSpPr>
          <p:spPr bwMode="auto">
            <a:xfrm>
              <a:off x="1992" y="2309"/>
              <a:ext cx="456" cy="331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1" lang="zh-CN" altLang="en-US" sz="2800" b="1" kern="1200" cap="none" spc="0" normalizeH="0" baseline="0" noProof="0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酶</a:t>
              </a:r>
            </a:p>
          </p:txBody>
        </p:sp>
        <p:sp>
          <p:nvSpPr>
            <p:cNvPr id="159776" name="Text Box 32"/>
            <p:cNvSpPr txBox="1">
              <a:spLocks noChangeArrowheads="1"/>
            </p:cNvSpPr>
            <p:nvPr/>
          </p:nvSpPr>
          <p:spPr bwMode="auto">
            <a:xfrm>
              <a:off x="2400" y="2448"/>
              <a:ext cx="3360" cy="680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1" lang="en-US" altLang="zh-CN" sz="3200" b="1" kern="1200" cap="none" spc="0" normalizeH="0" baseline="0" noProof="0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6CO</a:t>
              </a:r>
              <a:r>
                <a:rPr kumimoji="1" lang="en-US" altLang="zh-CN" sz="3200" b="1" kern="1200" cap="none" spc="0" normalizeH="0" baseline="-25000" noProof="0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2</a:t>
              </a:r>
              <a:r>
                <a:rPr kumimoji="1" lang="en-US" altLang="zh-CN" sz="3200" b="1" kern="1200" cap="none" spc="0" normalizeH="0" baseline="0" noProof="0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 +20 [H] +</a:t>
              </a:r>
              <a:r>
                <a:rPr kumimoji="1" lang="zh-CN" altLang="en-US" sz="2800" b="1" kern="1200" cap="none" spc="0" normalizeH="0" baseline="0" noProof="0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Arial Black" panose="020B0A04020102020204" pitchFamily="34" charset="0"/>
                  <a:ea typeface="宋体" panose="02010600030101010101" pitchFamily="2" charset="-122"/>
                  <a:cs typeface="+mn-cs"/>
                </a:rPr>
                <a:t>少量能量</a:t>
              </a:r>
              <a:endParaRPr kumimoji="1" lang="zh-CN" altLang="en-US" sz="3200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1" lang="zh-CN" altLang="en-US" sz="3200" b="1" kern="1200" cap="none" spc="0" normalizeH="0" baseline="0" noProof="0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                     （合成</a:t>
              </a:r>
              <a:r>
                <a:rPr kumimoji="1" lang="en-US" altLang="zh-CN" sz="3200" b="1" kern="1200" cap="none" spc="0" normalizeH="0" baseline="0" noProof="0" dirty="0">
                  <a:solidFill>
                    <a:srgbClr val="DE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2 ATP</a:t>
              </a:r>
              <a:r>
                <a:rPr kumimoji="1" lang="zh-CN" altLang="en-US" sz="3200" b="1" kern="1200" cap="none" spc="0" normalizeH="0" baseline="0" noProof="0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）                 </a:t>
              </a:r>
            </a:p>
          </p:txBody>
        </p:sp>
      </p:grp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random/>
      </p:transition>
    </mc:Choice>
    <mc:Fallback xmlns="">
      <p:transition spd="med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597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597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32" dur="500"/>
                                        <p:tgtEl>
                                          <p:spTgt spid="1597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597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62" dur="500"/>
                                        <p:tgtEl>
                                          <p:spTgt spid="1597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9752" grpId="0" bldLvl="0" animBg="1"/>
      <p:bldP spid="159756" grpId="0" bldLvl="0" animBg="1"/>
      <p:bldP spid="159766" grpId="0" bldLvl="0" animBg="1"/>
      <p:bldP spid="159767" grpId="0" bldLvl="0" animBg="1"/>
      <p:bldP spid="159751" grpId="0" bldLvl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/>
          <p:nvPr/>
        </p:nvSpPr>
        <p:spPr>
          <a:xfrm>
            <a:off x="5226050" y="3366770"/>
            <a:ext cx="995363" cy="57785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altLang="en-US" sz="3200" b="1" dirty="0">
                <a:solidFill>
                  <a:srgbClr val="0000CC"/>
                </a:solidFill>
                <a:latin typeface="Lucida Sans Unicode" panose="020B0602030504020204" pitchFamily="2" charset="0"/>
              </a:rPr>
              <a:t>细胞</a:t>
            </a:r>
          </a:p>
        </p:txBody>
      </p:sp>
      <p:sp>
        <p:nvSpPr>
          <p:cNvPr id="19459" name="Text Box 3"/>
          <p:cNvSpPr txBox="1"/>
          <p:nvPr/>
        </p:nvSpPr>
        <p:spPr>
          <a:xfrm>
            <a:off x="5045075" y="926783"/>
            <a:ext cx="1752600" cy="58896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800" b="1" dirty="0">
                <a:latin typeface="Times New Roman" panose="02020603050405020304" pitchFamily="18" charset="0"/>
              </a:rPr>
              <a:t>C</a:t>
            </a:r>
            <a:r>
              <a:rPr lang="en-US" altLang="zh-CN" sz="2800" b="1" baseline="-25000" dirty="0">
                <a:latin typeface="Times New Roman" panose="02020603050405020304" pitchFamily="18" charset="0"/>
              </a:rPr>
              <a:t>6</a:t>
            </a:r>
            <a:r>
              <a:rPr lang="en-US" altLang="zh-CN" sz="2800" b="1" dirty="0">
                <a:latin typeface="Times New Roman" panose="02020603050405020304" pitchFamily="18" charset="0"/>
              </a:rPr>
              <a:t>H</a:t>
            </a:r>
            <a:r>
              <a:rPr lang="en-US" altLang="zh-CN" sz="2800" b="1" baseline="-25000" dirty="0">
                <a:latin typeface="Times New Roman" panose="02020603050405020304" pitchFamily="18" charset="0"/>
              </a:rPr>
              <a:t>12</a:t>
            </a:r>
            <a:r>
              <a:rPr lang="en-US" altLang="zh-CN" sz="2800" b="1" dirty="0">
                <a:latin typeface="Times New Roman" panose="02020603050405020304" pitchFamily="18" charset="0"/>
              </a:rPr>
              <a:t>O</a:t>
            </a:r>
            <a:r>
              <a:rPr lang="en-US" altLang="zh-CN" sz="2800" b="1" baseline="-25000" dirty="0">
                <a:latin typeface="Times New Roman" panose="02020603050405020304" pitchFamily="18" charset="0"/>
              </a:rPr>
              <a:t>6</a:t>
            </a:r>
          </a:p>
        </p:txBody>
      </p:sp>
      <p:sp>
        <p:nvSpPr>
          <p:cNvPr id="19460" name="Line 4"/>
          <p:cNvSpPr/>
          <p:nvPr/>
        </p:nvSpPr>
        <p:spPr>
          <a:xfrm>
            <a:off x="5654675" y="1525270"/>
            <a:ext cx="0" cy="815975"/>
          </a:xfrm>
          <a:prstGeom prst="line">
            <a:avLst/>
          </a:prstGeom>
          <a:ln w="38100" cap="flat" cmpd="sng">
            <a:solidFill>
              <a:srgbClr val="008000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19461" name="Line 5"/>
          <p:cNvSpPr/>
          <p:nvPr/>
        </p:nvSpPr>
        <p:spPr>
          <a:xfrm>
            <a:off x="5730875" y="1864995"/>
            <a:ext cx="1219200" cy="0"/>
          </a:xfrm>
          <a:prstGeom prst="line">
            <a:avLst/>
          </a:prstGeom>
          <a:ln w="38100" cap="flat" cmpd="sng">
            <a:solidFill>
              <a:srgbClr val="008000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19462" name="Text Box 6"/>
          <p:cNvSpPr txBox="1"/>
          <p:nvPr/>
        </p:nvSpPr>
        <p:spPr>
          <a:xfrm>
            <a:off x="6810375" y="1630045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</a:rPr>
              <a:t>能量（少量）</a:t>
            </a:r>
          </a:p>
        </p:txBody>
      </p:sp>
      <p:sp>
        <p:nvSpPr>
          <p:cNvPr id="19463" name="Line 7"/>
          <p:cNvSpPr/>
          <p:nvPr/>
        </p:nvSpPr>
        <p:spPr>
          <a:xfrm flipH="1">
            <a:off x="3749675" y="1864995"/>
            <a:ext cx="1828800" cy="339725"/>
          </a:xfrm>
          <a:prstGeom prst="line">
            <a:avLst/>
          </a:prstGeom>
          <a:ln w="57150" cap="flat" cmpd="sng">
            <a:solidFill>
              <a:srgbClr val="008000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19464" name="Text Box 8"/>
          <p:cNvSpPr txBox="1"/>
          <p:nvPr/>
        </p:nvSpPr>
        <p:spPr>
          <a:xfrm>
            <a:off x="4587875" y="2341245"/>
            <a:ext cx="2743200" cy="79248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lnSpc>
                <a:spcPct val="70000"/>
              </a:lnSpc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</a:rPr>
              <a:t>       </a:t>
            </a:r>
            <a:r>
              <a:rPr lang="en-US" altLang="zh-CN" sz="2400" b="1" dirty="0">
                <a:latin typeface="Times New Roman" panose="02020603050405020304" pitchFamily="18" charset="0"/>
              </a:rPr>
              <a:t>2</a:t>
            </a:r>
            <a:r>
              <a:rPr lang="zh-CN" altLang="en-US" sz="2400" b="1" dirty="0">
                <a:latin typeface="Times New Roman" panose="02020603050405020304" pitchFamily="18" charset="0"/>
              </a:rPr>
              <a:t>丙酮酸</a:t>
            </a:r>
          </a:p>
          <a:p>
            <a:pPr>
              <a:lnSpc>
                <a:spcPct val="70000"/>
              </a:lnSpc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</a:rPr>
              <a:t>   （</a:t>
            </a:r>
            <a:r>
              <a:rPr lang="en-US" altLang="zh-CN" sz="2400" b="1" dirty="0">
                <a:latin typeface="Times New Roman" panose="02020603050405020304" pitchFamily="18" charset="0"/>
              </a:rPr>
              <a:t>2C</a:t>
            </a:r>
            <a:r>
              <a:rPr lang="en-US" altLang="zh-CN" sz="2400" b="1" baseline="-25000" dirty="0">
                <a:latin typeface="Times New Roman" panose="02020603050405020304" pitchFamily="18" charset="0"/>
              </a:rPr>
              <a:t>3</a:t>
            </a:r>
            <a:r>
              <a:rPr lang="en-US" altLang="zh-CN" sz="2400" b="1" dirty="0">
                <a:latin typeface="Times New Roman" panose="02020603050405020304" pitchFamily="18" charset="0"/>
              </a:rPr>
              <a:t>H</a:t>
            </a:r>
            <a:r>
              <a:rPr lang="en-US" altLang="zh-CN" sz="2400" b="1" baseline="-25000" dirty="0">
                <a:latin typeface="Times New Roman" panose="02020603050405020304" pitchFamily="18" charset="0"/>
              </a:rPr>
              <a:t>4</a:t>
            </a:r>
            <a:r>
              <a:rPr lang="en-US" altLang="zh-CN" sz="2400" b="1" dirty="0">
                <a:latin typeface="Times New Roman" panose="02020603050405020304" pitchFamily="18" charset="0"/>
              </a:rPr>
              <a:t>O</a:t>
            </a:r>
            <a:r>
              <a:rPr lang="en-US" altLang="zh-CN" sz="2400" b="1" baseline="-25000" dirty="0">
                <a:latin typeface="Times New Roman" panose="02020603050405020304" pitchFamily="18" charset="0"/>
              </a:rPr>
              <a:t>3</a:t>
            </a:r>
            <a:r>
              <a:rPr lang="en-US" altLang="zh-CN" sz="2400" b="1" dirty="0">
                <a:latin typeface="Times New Roman" panose="02020603050405020304" pitchFamily="18" charset="0"/>
              </a:rPr>
              <a:t> </a:t>
            </a:r>
            <a:r>
              <a:rPr lang="zh-CN" altLang="en-US" sz="2400" b="1" dirty="0">
                <a:latin typeface="Times New Roman" panose="02020603050405020304" pitchFamily="18" charset="0"/>
              </a:rPr>
              <a:t>）</a:t>
            </a:r>
          </a:p>
        </p:txBody>
      </p:sp>
      <p:sp>
        <p:nvSpPr>
          <p:cNvPr id="19465" name="Text Box 9"/>
          <p:cNvSpPr txBox="1"/>
          <p:nvPr/>
        </p:nvSpPr>
        <p:spPr>
          <a:xfrm>
            <a:off x="3209925" y="2144395"/>
            <a:ext cx="914400" cy="4572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 b="1" dirty="0">
                <a:latin typeface="Times New Roman" panose="02020603050405020304" pitchFamily="18" charset="0"/>
              </a:rPr>
              <a:t>4[H]</a:t>
            </a:r>
          </a:p>
        </p:txBody>
      </p:sp>
      <p:sp>
        <p:nvSpPr>
          <p:cNvPr id="19466" name="Text Box 10"/>
          <p:cNvSpPr txBox="1"/>
          <p:nvPr/>
        </p:nvSpPr>
        <p:spPr>
          <a:xfrm>
            <a:off x="5154295" y="1407795"/>
            <a:ext cx="576263" cy="4572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zh-CN" altLang="en-US" sz="2400" b="1" dirty="0">
                <a:solidFill>
                  <a:srgbClr val="663300"/>
                </a:solidFill>
                <a:latin typeface="Times New Roman" panose="02020603050405020304" pitchFamily="18" charset="0"/>
              </a:rPr>
              <a:t>酶</a:t>
            </a:r>
          </a:p>
        </p:txBody>
      </p:sp>
      <p:pic>
        <p:nvPicPr>
          <p:cNvPr id="19467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8475" y="3106420"/>
            <a:ext cx="7991475" cy="26352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9468" name="Line 12"/>
          <p:cNvSpPr/>
          <p:nvPr/>
        </p:nvSpPr>
        <p:spPr>
          <a:xfrm>
            <a:off x="5959475" y="3058795"/>
            <a:ext cx="0" cy="1798638"/>
          </a:xfrm>
          <a:prstGeom prst="line">
            <a:avLst/>
          </a:prstGeom>
          <a:ln w="38100" cap="flat" cmpd="sng">
            <a:solidFill>
              <a:srgbClr val="0000FF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19469" name="Line 13"/>
          <p:cNvSpPr/>
          <p:nvPr/>
        </p:nvSpPr>
        <p:spPr>
          <a:xfrm flipH="1">
            <a:off x="6035675" y="3838258"/>
            <a:ext cx="762000" cy="0"/>
          </a:xfrm>
          <a:prstGeom prst="line">
            <a:avLst/>
          </a:prstGeom>
          <a:ln w="38100" cap="flat" cmpd="sng">
            <a:solidFill>
              <a:srgbClr val="0000FF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19470" name="Line 14"/>
          <p:cNvSpPr/>
          <p:nvPr/>
        </p:nvSpPr>
        <p:spPr>
          <a:xfrm>
            <a:off x="6111875" y="4312920"/>
            <a:ext cx="1143000" cy="341313"/>
          </a:xfrm>
          <a:prstGeom prst="line">
            <a:avLst/>
          </a:prstGeom>
          <a:ln w="38100" cap="flat" cmpd="sng">
            <a:solidFill>
              <a:srgbClr val="0000FF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19471" name="Text Box 15"/>
          <p:cNvSpPr txBox="1"/>
          <p:nvPr/>
        </p:nvSpPr>
        <p:spPr>
          <a:xfrm>
            <a:off x="6810375" y="3493770"/>
            <a:ext cx="1066800" cy="51752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 b="1" dirty="0">
                <a:latin typeface="Times New Roman" panose="02020603050405020304" pitchFamily="18" charset="0"/>
              </a:rPr>
              <a:t>6H</a:t>
            </a:r>
            <a:r>
              <a:rPr lang="en-US" altLang="zh-CN" sz="2400" b="1" baseline="-25000" dirty="0">
                <a:latin typeface="Times New Roman" panose="02020603050405020304" pitchFamily="18" charset="0"/>
              </a:rPr>
              <a:t>2</a:t>
            </a:r>
            <a:r>
              <a:rPr lang="en-US" altLang="zh-CN" sz="2400" b="1" dirty="0">
                <a:latin typeface="Times New Roman" panose="02020603050405020304" pitchFamily="18" charset="0"/>
              </a:rPr>
              <a:t>O</a:t>
            </a:r>
          </a:p>
        </p:txBody>
      </p:sp>
      <p:sp>
        <p:nvSpPr>
          <p:cNvPr id="19472" name="Text Box 16"/>
          <p:cNvSpPr txBox="1"/>
          <p:nvPr/>
        </p:nvSpPr>
        <p:spPr>
          <a:xfrm>
            <a:off x="7170738" y="4585970"/>
            <a:ext cx="2209800" cy="4572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</a:rPr>
              <a:t>能量（少量）</a:t>
            </a:r>
          </a:p>
        </p:txBody>
      </p:sp>
      <p:sp>
        <p:nvSpPr>
          <p:cNvPr id="19473" name="Line 17"/>
          <p:cNvSpPr/>
          <p:nvPr/>
        </p:nvSpPr>
        <p:spPr>
          <a:xfrm flipH="1">
            <a:off x="5349875" y="3565208"/>
            <a:ext cx="609600" cy="136525"/>
          </a:xfrm>
          <a:prstGeom prst="line">
            <a:avLst/>
          </a:prstGeom>
          <a:ln w="38100" cap="flat" cmpd="sng">
            <a:solidFill>
              <a:srgbClr val="0000FF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19474" name="Text Box 18"/>
          <p:cNvSpPr txBox="1"/>
          <p:nvPr/>
        </p:nvSpPr>
        <p:spPr>
          <a:xfrm>
            <a:off x="4506913" y="3622358"/>
            <a:ext cx="914400" cy="4572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 b="1" dirty="0">
                <a:latin typeface="Times New Roman" panose="02020603050405020304" pitchFamily="18" charset="0"/>
              </a:rPr>
              <a:t>20[H]</a:t>
            </a:r>
          </a:p>
        </p:txBody>
      </p:sp>
      <p:sp>
        <p:nvSpPr>
          <p:cNvPr id="19475" name="Text Box 19"/>
          <p:cNvSpPr txBox="1"/>
          <p:nvPr/>
        </p:nvSpPr>
        <p:spPr>
          <a:xfrm>
            <a:off x="5443538" y="3944620"/>
            <a:ext cx="533400" cy="4572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</a:rPr>
              <a:t>酶</a:t>
            </a:r>
          </a:p>
        </p:txBody>
      </p:sp>
      <p:sp>
        <p:nvSpPr>
          <p:cNvPr id="19476" name="Text Box 20"/>
          <p:cNvSpPr txBox="1"/>
          <p:nvPr/>
        </p:nvSpPr>
        <p:spPr>
          <a:xfrm>
            <a:off x="5659438" y="4843145"/>
            <a:ext cx="1143000" cy="5191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 b="1" dirty="0">
                <a:latin typeface="Times New Roman" panose="02020603050405020304" pitchFamily="18" charset="0"/>
              </a:rPr>
              <a:t>6CO</a:t>
            </a:r>
            <a:r>
              <a:rPr lang="en-US" altLang="zh-CN" sz="2400" b="1" baseline="-25000" dirty="0">
                <a:latin typeface="Times New Roman" panose="02020603050405020304" pitchFamily="18" charset="0"/>
              </a:rPr>
              <a:t>2</a:t>
            </a:r>
          </a:p>
        </p:txBody>
      </p:sp>
      <p:sp>
        <p:nvSpPr>
          <p:cNvPr id="19477" name="Text Box 21"/>
          <p:cNvSpPr txBox="1"/>
          <p:nvPr/>
        </p:nvSpPr>
        <p:spPr>
          <a:xfrm>
            <a:off x="2289175" y="4517708"/>
            <a:ext cx="3670300" cy="58896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800" b="1" dirty="0">
                <a:solidFill>
                  <a:srgbClr val="6633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12H</a:t>
            </a:r>
            <a:r>
              <a:rPr lang="en-US" altLang="zh-CN" sz="2800" b="1" baseline="-25000" dirty="0">
                <a:solidFill>
                  <a:srgbClr val="6633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2</a:t>
            </a:r>
            <a:r>
              <a:rPr lang="en-US" altLang="zh-CN" sz="2800" b="1" dirty="0">
                <a:solidFill>
                  <a:srgbClr val="6633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O+</a:t>
            </a:r>
            <a:r>
              <a:rPr lang="zh-CN" altLang="en-US" sz="2800" b="1" dirty="0">
                <a:solidFill>
                  <a:srgbClr val="6633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能量（大量）</a:t>
            </a:r>
          </a:p>
        </p:txBody>
      </p:sp>
      <p:grpSp>
        <p:nvGrpSpPr>
          <p:cNvPr id="3" name="Group 22"/>
          <p:cNvGrpSpPr/>
          <p:nvPr/>
        </p:nvGrpSpPr>
        <p:grpSpPr>
          <a:xfrm>
            <a:off x="2835275" y="2614295"/>
            <a:ext cx="1727200" cy="1903413"/>
            <a:chOff x="0" y="0"/>
            <a:chExt cx="1088" cy="1344"/>
          </a:xfrm>
        </p:grpSpPr>
        <p:sp>
          <p:nvSpPr>
            <p:cNvPr id="35872" name="Line 23"/>
            <p:cNvSpPr/>
            <p:nvPr/>
          </p:nvSpPr>
          <p:spPr>
            <a:xfrm>
              <a:off x="544" y="0"/>
              <a:ext cx="0" cy="1344"/>
            </a:xfrm>
            <a:prstGeom prst="line">
              <a:avLst/>
            </a:prstGeom>
            <a:ln w="57150" cap="flat" cmpd="sng">
              <a:solidFill>
                <a:srgbClr val="FF00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35873" name="Text Box 24"/>
            <p:cNvSpPr txBox="1"/>
            <p:nvPr/>
          </p:nvSpPr>
          <p:spPr>
            <a:xfrm>
              <a:off x="181" y="363"/>
              <a:ext cx="370" cy="327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zh-CN" altLang="en-US" sz="2800" b="1" dirty="0">
                  <a:solidFill>
                    <a:srgbClr val="006600"/>
                  </a:solidFill>
                  <a:latin typeface="Times New Roman" panose="02020603050405020304" pitchFamily="18" charset="0"/>
                </a:rPr>
                <a:t>酶</a:t>
              </a:r>
            </a:p>
          </p:txBody>
        </p:sp>
        <p:sp>
          <p:nvSpPr>
            <p:cNvPr id="35874" name="Text Box 25"/>
            <p:cNvSpPr txBox="1"/>
            <p:nvPr/>
          </p:nvSpPr>
          <p:spPr>
            <a:xfrm>
              <a:off x="0" y="590"/>
              <a:ext cx="544" cy="327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800" b="1" dirty="0">
                  <a:solidFill>
                    <a:srgbClr val="663300"/>
                  </a:solidFill>
                  <a:latin typeface="Times New Roman" panose="02020603050405020304" pitchFamily="18" charset="0"/>
                </a:rPr>
                <a:t>6O</a:t>
              </a:r>
              <a:r>
                <a:rPr lang="en-US" altLang="zh-CN" sz="2800" b="1" baseline="-25000" dirty="0">
                  <a:solidFill>
                    <a:srgbClr val="663300"/>
                  </a:solidFill>
                  <a:latin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35875" name="Line 26"/>
            <p:cNvSpPr/>
            <p:nvPr/>
          </p:nvSpPr>
          <p:spPr>
            <a:xfrm flipH="1">
              <a:off x="544" y="862"/>
              <a:ext cx="544" cy="46"/>
            </a:xfrm>
            <a:prstGeom prst="line">
              <a:avLst/>
            </a:prstGeom>
            <a:ln w="38100" cap="flat" cmpd="sng">
              <a:solidFill>
                <a:srgbClr val="FF00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35876" name="Line 27"/>
            <p:cNvSpPr/>
            <p:nvPr/>
          </p:nvSpPr>
          <p:spPr>
            <a:xfrm>
              <a:off x="0" y="862"/>
              <a:ext cx="499" cy="272"/>
            </a:xfrm>
            <a:prstGeom prst="line">
              <a:avLst/>
            </a:prstGeom>
            <a:ln w="38100" cap="flat" cmpd="sng">
              <a:solidFill>
                <a:srgbClr val="FF0000"/>
              </a:solidFill>
              <a:prstDash val="solid"/>
              <a:headEnd type="none" w="med" len="med"/>
              <a:tailEnd type="triangle" w="med" len="med"/>
            </a:ln>
          </p:spPr>
        </p:sp>
      </p:grpSp>
      <p:sp>
        <p:nvSpPr>
          <p:cNvPr id="35863" name="Text Box 35"/>
          <p:cNvSpPr txBox="1"/>
          <p:nvPr/>
        </p:nvSpPr>
        <p:spPr>
          <a:xfrm>
            <a:off x="7712075" y="2409508"/>
            <a:ext cx="2016125" cy="5191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zh-CN" altLang="en-US" sz="2800" b="1" dirty="0">
              <a:solidFill>
                <a:srgbClr val="0000CC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5864" name="Text Box 29"/>
          <p:cNvSpPr txBox="1"/>
          <p:nvPr/>
        </p:nvSpPr>
        <p:spPr>
          <a:xfrm>
            <a:off x="2378075" y="1798320"/>
            <a:ext cx="838200" cy="36512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zh-CN" altLang="en-US" b="1" dirty="0">
              <a:latin typeface="Lucida Sans Unicode" panose="020B0602030504020204" pitchFamily="2" charset="0"/>
            </a:endParaRPr>
          </a:p>
        </p:txBody>
      </p:sp>
      <p:sp>
        <p:nvSpPr>
          <p:cNvPr id="19487" name="Text Box 31"/>
          <p:cNvSpPr txBox="1"/>
          <p:nvPr/>
        </p:nvSpPr>
        <p:spPr>
          <a:xfrm>
            <a:off x="1616075" y="3973195"/>
            <a:ext cx="2362200" cy="5191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b="1" dirty="0">
                <a:solidFill>
                  <a:srgbClr val="002060"/>
                </a:solidFill>
                <a:latin typeface="Lucida Sans Unicode" panose="020B0602030504020204" pitchFamily="2" charset="0"/>
                <a:ea typeface="楷体" panose="02010609060101010101" pitchFamily="49" charset="-122"/>
              </a:rPr>
              <a:t>第三阶段</a:t>
            </a:r>
          </a:p>
        </p:txBody>
      </p:sp>
      <p:sp>
        <p:nvSpPr>
          <p:cNvPr id="19488" name="Text Box 32"/>
          <p:cNvSpPr txBox="1"/>
          <p:nvPr/>
        </p:nvSpPr>
        <p:spPr>
          <a:xfrm>
            <a:off x="6188075" y="3157220"/>
            <a:ext cx="2362200" cy="5191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b="1" dirty="0">
                <a:solidFill>
                  <a:srgbClr val="002060"/>
                </a:solidFill>
                <a:latin typeface="Lucida Sans Unicode" panose="020B0602030504020204" pitchFamily="2" charset="0"/>
                <a:ea typeface="楷体" panose="02010609060101010101" pitchFamily="49" charset="-122"/>
              </a:rPr>
              <a:t>第二阶段</a:t>
            </a:r>
          </a:p>
        </p:txBody>
      </p:sp>
      <p:sp>
        <p:nvSpPr>
          <p:cNvPr id="19489" name="Rectangle 33"/>
          <p:cNvSpPr/>
          <p:nvPr/>
        </p:nvSpPr>
        <p:spPr>
          <a:xfrm>
            <a:off x="8245475" y="5074920"/>
            <a:ext cx="1530350" cy="8239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zh-CN" altLang="en-US" sz="2400" b="1" dirty="0">
                <a:solidFill>
                  <a:srgbClr val="CC0000"/>
                </a:solidFill>
                <a:latin typeface="黑体" panose="02010609060101010101" pitchFamily="49" charset="-122"/>
                <a:ea typeface="楷体" panose="02010609060101010101" pitchFamily="49" charset="-122"/>
              </a:rPr>
              <a:t>线粒体</a:t>
            </a:r>
          </a:p>
          <a:p>
            <a:endParaRPr lang="zh-CN" altLang="en-US" sz="2400" b="1" dirty="0">
              <a:solidFill>
                <a:srgbClr val="CC0000"/>
              </a:solidFill>
              <a:latin typeface="黑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5869" name="Oval 34"/>
          <p:cNvSpPr/>
          <p:nvPr/>
        </p:nvSpPr>
        <p:spPr>
          <a:xfrm>
            <a:off x="1409700" y="731520"/>
            <a:ext cx="8893175" cy="5757863"/>
          </a:xfrm>
          <a:prstGeom prst="ellipse">
            <a:avLst/>
          </a:prstGeom>
          <a:noFill/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/>
          <a:lstStyle/>
          <a:p>
            <a:endParaRPr lang="zh-CN" altLang="en-US" b="1" dirty="0">
              <a:latin typeface="Lucida Sans Unicode" panose="020B0602030504020204" pitchFamily="2" charset="0"/>
              <a:ea typeface="黑体" panose="02010609060101010101" pitchFamily="49" charset="-122"/>
            </a:endParaRPr>
          </a:p>
        </p:txBody>
      </p:sp>
      <p:sp>
        <p:nvSpPr>
          <p:cNvPr id="19491" name="Line 35"/>
          <p:cNvSpPr/>
          <p:nvPr/>
        </p:nvSpPr>
        <p:spPr>
          <a:xfrm>
            <a:off x="3978275" y="709295"/>
            <a:ext cx="1079500" cy="387350"/>
          </a:xfrm>
          <a:prstGeom prst="line">
            <a:avLst/>
          </a:prstGeom>
          <a:ln w="57150" cap="flat" cmpd="sng">
            <a:solidFill>
              <a:srgbClr val="FF0000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35871" name="Text Box 37"/>
          <p:cNvSpPr txBox="1"/>
          <p:nvPr/>
        </p:nvSpPr>
        <p:spPr>
          <a:xfrm>
            <a:off x="4968875" y="5944870"/>
            <a:ext cx="1706563" cy="4572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rgbClr val="CC0000"/>
                </a:solidFill>
                <a:latin typeface="黑体" panose="02010609060101010101" pitchFamily="49" charset="-122"/>
                <a:ea typeface="楷体" panose="02010609060101010101" pitchFamily="49" charset="-122"/>
              </a:rPr>
              <a:t>细胞质基质</a:t>
            </a:r>
          </a:p>
        </p:txBody>
      </p:sp>
      <p:sp>
        <p:nvSpPr>
          <p:cNvPr id="34840" name="Text Box 37"/>
          <p:cNvSpPr txBox="1"/>
          <p:nvPr/>
        </p:nvSpPr>
        <p:spPr>
          <a:xfrm>
            <a:off x="525145" y="91758"/>
            <a:ext cx="2011680" cy="64516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altLang="en-US" sz="3600" b="1" dirty="0">
                <a:latin typeface="华文行楷" pitchFamily="2" charset="-122"/>
                <a:ea typeface="华文行楷" pitchFamily="2" charset="-122"/>
              </a:rPr>
              <a:t>有氧呼吸</a:t>
            </a:r>
          </a:p>
        </p:txBody>
      </p:sp>
      <p:sp>
        <p:nvSpPr>
          <p:cNvPr id="4" name="Text Box 31"/>
          <p:cNvSpPr txBox="1"/>
          <p:nvPr/>
        </p:nvSpPr>
        <p:spPr>
          <a:xfrm>
            <a:off x="6797675" y="1096645"/>
            <a:ext cx="2362200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b="1" dirty="0">
                <a:solidFill>
                  <a:srgbClr val="002060"/>
                </a:solidFill>
                <a:latin typeface="Lucida Sans Unicode" panose="020B0602030504020204" pitchFamily="2" charset="0"/>
                <a:ea typeface="楷体" panose="02010609060101010101" pitchFamily="49" charset="-122"/>
              </a:rPr>
              <a:t>第一阶段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94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9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9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9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9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19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19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194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19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19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3" presetClass="entr" presetSubtype="10" fill="hold" grpId="0" nodeType="clickPar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194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19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8" dur="500"/>
                                        <p:tgtEl>
                                          <p:spTgt spid="19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3" dur="500"/>
                                        <p:tgtEl>
                                          <p:spTgt spid="194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00"/>
                            </p:stCondLst>
                            <p:childTnLst>
                              <p:par>
                                <p:cTn id="7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7" dur="500"/>
                                        <p:tgtEl>
                                          <p:spTgt spid="194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2" dur="500"/>
                                        <p:tgtEl>
                                          <p:spTgt spid="194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194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2" dur="500"/>
                                        <p:tgtEl>
                                          <p:spTgt spid="19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7" dur="500"/>
                                        <p:tgtEl>
                                          <p:spTgt spid="194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2" dur="500"/>
                                        <p:tgtEl>
                                          <p:spTgt spid="19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500"/>
                            </p:stCondLst>
                            <p:childTnLst>
                              <p:par>
                                <p:cTn id="104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6" dur="500"/>
                                        <p:tgtEl>
                                          <p:spTgt spid="194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1" dur="500"/>
                                        <p:tgtEl>
                                          <p:spTgt spid="194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1" dur="500"/>
                                        <p:tgtEl>
                                          <p:spTgt spid="19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59" grpId="0"/>
      <p:bldP spid="19462" grpId="0"/>
      <p:bldP spid="19464" grpId="0"/>
      <p:bldP spid="19465" grpId="0"/>
      <p:bldP spid="19466" grpId="0"/>
      <p:bldP spid="19471" grpId="0"/>
      <p:bldP spid="19472" grpId="0"/>
      <p:bldP spid="19474" grpId="0"/>
      <p:bldP spid="19475" grpId="0"/>
      <p:bldP spid="19476" grpId="0"/>
      <p:bldP spid="19477" grpId="0"/>
      <p:bldP spid="19487" grpId="0"/>
      <p:bldP spid="19488" grpId="0"/>
      <p:bldP spid="19489" grpId="0"/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514" name="Group 2"/>
          <p:cNvGrpSpPr>
            <a:grpSpLocks/>
          </p:cNvGrpSpPr>
          <p:nvPr/>
        </p:nvGrpSpPr>
        <p:grpSpPr bwMode="auto">
          <a:xfrm>
            <a:off x="2819400" y="2819402"/>
            <a:ext cx="4699000" cy="1016001"/>
            <a:chOff x="816" y="1776"/>
            <a:chExt cx="2960" cy="640"/>
          </a:xfrm>
        </p:grpSpPr>
        <p:sp>
          <p:nvSpPr>
            <p:cNvPr id="64515" name="Line 3"/>
            <p:cNvSpPr>
              <a:spLocks noChangeShapeType="1"/>
            </p:cNvSpPr>
            <p:nvPr/>
          </p:nvSpPr>
          <p:spPr bwMode="auto">
            <a:xfrm>
              <a:off x="884" y="2112"/>
              <a:ext cx="912" cy="0"/>
            </a:xfrm>
            <a:prstGeom prst="line">
              <a:avLst/>
            </a:prstGeom>
            <a:noFill/>
            <a:ln w="57150">
              <a:solidFill>
                <a:srgbClr val="CC3399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4516" name="Text Box 4"/>
            <p:cNvSpPr txBox="1">
              <a:spLocks noChangeArrowheads="1"/>
            </p:cNvSpPr>
            <p:nvPr/>
          </p:nvSpPr>
          <p:spPr bwMode="auto">
            <a:xfrm>
              <a:off x="1754" y="1909"/>
              <a:ext cx="2022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en-US" altLang="zh-CN" sz="2800" b="1">
                  <a:latin typeface="Times New Roman" panose="02020603050405020304" pitchFamily="18" charset="0"/>
                </a:rPr>
                <a:t>CO</a:t>
              </a:r>
              <a:r>
                <a:rPr kumimoji="1" lang="en-US" altLang="zh-CN" sz="2800" b="1" baseline="-25000">
                  <a:latin typeface="Times New Roman" panose="02020603050405020304" pitchFamily="18" charset="0"/>
                </a:rPr>
                <a:t>2</a:t>
              </a:r>
              <a:r>
                <a:rPr kumimoji="1" lang="en-US" altLang="zh-CN" sz="2800" b="1">
                  <a:latin typeface="Times New Roman" panose="02020603050405020304" pitchFamily="18" charset="0"/>
                </a:rPr>
                <a:t> +H</a:t>
              </a:r>
              <a:r>
                <a:rPr kumimoji="1" lang="en-US" altLang="zh-CN" sz="2800" b="1" baseline="-25000">
                  <a:latin typeface="Times New Roman" panose="02020603050405020304" pitchFamily="18" charset="0"/>
                </a:rPr>
                <a:t>2</a:t>
              </a:r>
              <a:r>
                <a:rPr kumimoji="1" lang="en-US" altLang="zh-CN" sz="2800" b="1">
                  <a:latin typeface="Times New Roman" panose="02020603050405020304" pitchFamily="18" charset="0"/>
                </a:rPr>
                <a:t>O +  </a:t>
              </a:r>
              <a:r>
                <a:rPr kumimoji="1" lang="zh-CN" altLang="zh-CN" sz="2800" b="1">
                  <a:latin typeface="Times New Roman" panose="02020603050405020304" pitchFamily="18" charset="0"/>
                </a:rPr>
                <a:t>能量</a:t>
              </a:r>
              <a:endParaRPr kumimoji="1" lang="zh-CN" altLang="en-US" sz="2800" b="1">
                <a:latin typeface="Times New Roman" panose="02020603050405020304" pitchFamily="18" charset="0"/>
              </a:endParaRPr>
            </a:p>
          </p:txBody>
        </p:sp>
        <p:sp>
          <p:nvSpPr>
            <p:cNvPr id="64517" name="Text Box 5"/>
            <p:cNvSpPr txBox="1">
              <a:spLocks noChangeArrowheads="1"/>
            </p:cNvSpPr>
            <p:nvPr/>
          </p:nvSpPr>
          <p:spPr bwMode="auto">
            <a:xfrm>
              <a:off x="816" y="1776"/>
              <a:ext cx="912" cy="6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2400" b="1">
                  <a:solidFill>
                    <a:srgbClr val="CC3300"/>
                  </a:solidFill>
                  <a:latin typeface="Times New Roman" panose="02020603050405020304" pitchFamily="18" charset="0"/>
                </a:rPr>
                <a:t>呼吸作用</a:t>
              </a:r>
            </a:p>
            <a:p>
              <a:pPr>
                <a:spcBef>
                  <a:spcPct val="50000"/>
                </a:spcBef>
              </a:pPr>
              <a:r>
                <a:rPr kumimoji="1" lang="zh-CN" altLang="en-US" sz="2400" b="1">
                  <a:latin typeface="Times New Roman" panose="02020603050405020304" pitchFamily="18" charset="0"/>
                </a:rPr>
                <a:t>氧化分解</a:t>
              </a:r>
            </a:p>
          </p:txBody>
        </p:sp>
      </p:grpSp>
      <p:grpSp>
        <p:nvGrpSpPr>
          <p:cNvPr id="64518" name="Group 6"/>
          <p:cNvGrpSpPr>
            <a:grpSpLocks/>
          </p:cNvGrpSpPr>
          <p:nvPr/>
        </p:nvGrpSpPr>
        <p:grpSpPr bwMode="auto">
          <a:xfrm>
            <a:off x="6226175" y="2133600"/>
            <a:ext cx="1524000" cy="2116138"/>
            <a:chOff x="2962" y="1344"/>
            <a:chExt cx="960" cy="1333"/>
          </a:xfrm>
        </p:grpSpPr>
        <p:grpSp>
          <p:nvGrpSpPr>
            <p:cNvPr id="64519" name="Group 7"/>
            <p:cNvGrpSpPr>
              <a:grpSpLocks/>
            </p:cNvGrpSpPr>
            <p:nvPr/>
          </p:nvGrpSpPr>
          <p:grpSpPr bwMode="auto">
            <a:xfrm>
              <a:off x="3039" y="1636"/>
              <a:ext cx="399" cy="739"/>
              <a:chOff x="3105" y="1617"/>
              <a:chExt cx="410" cy="857"/>
            </a:xfrm>
          </p:grpSpPr>
          <p:sp>
            <p:nvSpPr>
              <p:cNvPr id="64520" name="Freeform 8"/>
              <p:cNvSpPr>
                <a:spLocks/>
              </p:cNvSpPr>
              <p:nvPr/>
            </p:nvSpPr>
            <p:spPr bwMode="auto">
              <a:xfrm>
                <a:off x="3105" y="1669"/>
                <a:ext cx="399" cy="805"/>
              </a:xfrm>
              <a:custGeom>
                <a:avLst/>
                <a:gdLst>
                  <a:gd name="T0" fmla="*/ 1264 w 1264"/>
                  <a:gd name="T1" fmla="*/ 1104 h 1104"/>
                  <a:gd name="T2" fmla="*/ 16 w 1264"/>
                  <a:gd name="T3" fmla="*/ 672 h 1104"/>
                  <a:gd name="T4" fmla="*/ 1168 w 1264"/>
                  <a:gd name="T5" fmla="*/ 0 h 1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264" h="1104">
                    <a:moveTo>
                      <a:pt x="1264" y="1104"/>
                    </a:moveTo>
                    <a:cubicBezTo>
                      <a:pt x="648" y="980"/>
                      <a:pt x="32" y="856"/>
                      <a:pt x="16" y="672"/>
                    </a:cubicBezTo>
                    <a:cubicBezTo>
                      <a:pt x="0" y="488"/>
                      <a:pt x="976" y="112"/>
                      <a:pt x="1168" y="0"/>
                    </a:cubicBezTo>
                  </a:path>
                </a:pathLst>
              </a:custGeom>
              <a:noFill/>
              <a:ln w="34925" cap="flat" cmpd="sng">
                <a:solidFill>
                  <a:srgbClr val="FF6600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64521" name="Line 9"/>
              <p:cNvSpPr>
                <a:spLocks noChangeShapeType="1"/>
              </p:cNvSpPr>
              <p:nvPr/>
            </p:nvSpPr>
            <p:spPr bwMode="auto">
              <a:xfrm rot="626147" flipV="1">
                <a:off x="3371" y="1617"/>
                <a:ext cx="144" cy="192"/>
              </a:xfrm>
              <a:prstGeom prst="line">
                <a:avLst/>
              </a:prstGeom>
              <a:noFill/>
              <a:ln w="34925">
                <a:solidFill>
                  <a:srgbClr val="FF6600"/>
                </a:solidFill>
                <a:miter lim="800000"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</p:grpSp>
        <p:sp>
          <p:nvSpPr>
            <p:cNvPr id="64522" name="Text Box 10"/>
            <p:cNvSpPr txBox="1">
              <a:spLocks noChangeArrowheads="1"/>
            </p:cNvSpPr>
            <p:nvPr/>
          </p:nvSpPr>
          <p:spPr bwMode="auto">
            <a:xfrm>
              <a:off x="2962" y="2389"/>
              <a:ext cx="960" cy="288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en-US" altLang="zh-CN" sz="2400" b="1">
                  <a:solidFill>
                    <a:srgbClr val="990099"/>
                  </a:solidFill>
                  <a:latin typeface="Tahoma" panose="020B0604030504040204" pitchFamily="34" charset="0"/>
                </a:rPr>
                <a:t>ADP+Pi</a:t>
              </a:r>
            </a:p>
          </p:txBody>
        </p:sp>
        <p:sp>
          <p:nvSpPr>
            <p:cNvPr id="64523" name="Text Box 11"/>
            <p:cNvSpPr txBox="1">
              <a:spLocks noChangeArrowheads="1"/>
            </p:cNvSpPr>
            <p:nvPr/>
          </p:nvSpPr>
          <p:spPr bwMode="auto">
            <a:xfrm>
              <a:off x="3390" y="1344"/>
              <a:ext cx="513" cy="288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en-US" altLang="zh-CN" sz="2400" b="1">
                  <a:solidFill>
                    <a:srgbClr val="990099"/>
                  </a:solidFill>
                  <a:latin typeface="Tahoma" panose="020B0604030504040204" pitchFamily="34" charset="0"/>
                </a:rPr>
                <a:t>ATP</a:t>
              </a:r>
            </a:p>
          </p:txBody>
        </p:sp>
      </p:grpSp>
      <p:grpSp>
        <p:nvGrpSpPr>
          <p:cNvPr id="64524" name="Group 12"/>
          <p:cNvGrpSpPr>
            <a:grpSpLocks/>
          </p:cNvGrpSpPr>
          <p:nvPr/>
        </p:nvGrpSpPr>
        <p:grpSpPr bwMode="auto">
          <a:xfrm>
            <a:off x="7591425" y="2433639"/>
            <a:ext cx="914400" cy="1622425"/>
            <a:chOff x="3822" y="1533"/>
            <a:chExt cx="576" cy="1022"/>
          </a:xfrm>
        </p:grpSpPr>
        <p:grpSp>
          <p:nvGrpSpPr>
            <p:cNvPr id="64525" name="Group 13"/>
            <p:cNvGrpSpPr>
              <a:grpSpLocks/>
            </p:cNvGrpSpPr>
            <p:nvPr/>
          </p:nvGrpSpPr>
          <p:grpSpPr bwMode="auto">
            <a:xfrm>
              <a:off x="3915" y="1533"/>
              <a:ext cx="442" cy="1022"/>
              <a:chOff x="3981" y="1533"/>
              <a:chExt cx="442" cy="1022"/>
            </a:xfrm>
          </p:grpSpPr>
          <p:sp>
            <p:nvSpPr>
              <p:cNvPr id="64526" name="Freeform 14"/>
              <p:cNvSpPr>
                <a:spLocks/>
              </p:cNvSpPr>
              <p:nvPr/>
            </p:nvSpPr>
            <p:spPr bwMode="auto">
              <a:xfrm rot="-5782278">
                <a:off x="3727" y="1789"/>
                <a:ext cx="952" cy="440"/>
              </a:xfrm>
              <a:custGeom>
                <a:avLst/>
                <a:gdLst>
                  <a:gd name="T0" fmla="*/ 0 w 1488"/>
                  <a:gd name="T1" fmla="*/ 0 h 1024"/>
                  <a:gd name="T2" fmla="*/ 576 w 1488"/>
                  <a:gd name="T3" fmla="*/ 1008 h 1024"/>
                  <a:gd name="T4" fmla="*/ 1488 w 1488"/>
                  <a:gd name="T5" fmla="*/ 96 h 10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488" h="1024">
                    <a:moveTo>
                      <a:pt x="0" y="0"/>
                    </a:moveTo>
                    <a:cubicBezTo>
                      <a:pt x="164" y="496"/>
                      <a:pt x="328" y="992"/>
                      <a:pt x="576" y="1008"/>
                    </a:cubicBezTo>
                    <a:cubicBezTo>
                      <a:pt x="824" y="1024"/>
                      <a:pt x="1156" y="560"/>
                      <a:pt x="1488" y="96"/>
                    </a:cubicBezTo>
                  </a:path>
                </a:pathLst>
              </a:custGeom>
              <a:noFill/>
              <a:ln w="34925" cap="flat" cmpd="sng">
                <a:solidFill>
                  <a:srgbClr val="FF6600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64527" name="Line 15"/>
              <p:cNvSpPr>
                <a:spLocks noChangeShapeType="1"/>
              </p:cNvSpPr>
              <p:nvPr/>
            </p:nvSpPr>
            <p:spPr bwMode="auto">
              <a:xfrm flipH="1">
                <a:off x="3981" y="2411"/>
                <a:ext cx="192" cy="144"/>
              </a:xfrm>
              <a:prstGeom prst="line">
                <a:avLst/>
              </a:prstGeom>
              <a:noFill/>
              <a:ln w="34925">
                <a:solidFill>
                  <a:srgbClr val="FF6600"/>
                </a:solidFill>
                <a:miter lim="800000"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</p:grpSp>
        <p:sp>
          <p:nvSpPr>
            <p:cNvPr id="64528" name="Text Box 16"/>
            <p:cNvSpPr txBox="1">
              <a:spLocks noChangeArrowheads="1"/>
            </p:cNvSpPr>
            <p:nvPr/>
          </p:nvSpPr>
          <p:spPr bwMode="auto">
            <a:xfrm>
              <a:off x="3822" y="1824"/>
              <a:ext cx="576" cy="5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2400" b="1">
                  <a:latin typeface="Times New Roman" panose="02020603050405020304" pitchFamily="18" charset="0"/>
                </a:rPr>
                <a:t>释放能量</a:t>
              </a:r>
            </a:p>
          </p:txBody>
        </p:sp>
      </p:grpSp>
      <p:grpSp>
        <p:nvGrpSpPr>
          <p:cNvPr id="64529" name="Group 17"/>
          <p:cNvGrpSpPr>
            <a:grpSpLocks/>
          </p:cNvGrpSpPr>
          <p:nvPr/>
        </p:nvGrpSpPr>
        <p:grpSpPr bwMode="auto">
          <a:xfrm>
            <a:off x="8148639" y="2849564"/>
            <a:ext cx="2378075" cy="866775"/>
            <a:chOff x="4173" y="1795"/>
            <a:chExt cx="1498" cy="546"/>
          </a:xfrm>
        </p:grpSpPr>
        <p:sp>
          <p:nvSpPr>
            <p:cNvPr id="64530" name="Freeform 18"/>
            <p:cNvSpPr>
              <a:spLocks/>
            </p:cNvSpPr>
            <p:nvPr/>
          </p:nvSpPr>
          <p:spPr bwMode="auto">
            <a:xfrm>
              <a:off x="4173" y="1795"/>
              <a:ext cx="480" cy="288"/>
            </a:xfrm>
            <a:custGeom>
              <a:avLst/>
              <a:gdLst>
                <a:gd name="T0" fmla="*/ 0 w 480"/>
                <a:gd name="T1" fmla="*/ 0 h 288"/>
                <a:gd name="T2" fmla="*/ 240 w 480"/>
                <a:gd name="T3" fmla="*/ 240 h 288"/>
                <a:gd name="T4" fmla="*/ 480 w 480"/>
                <a:gd name="T5" fmla="*/ 288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0" h="288">
                  <a:moveTo>
                    <a:pt x="0" y="0"/>
                  </a:moveTo>
                  <a:cubicBezTo>
                    <a:pt x="80" y="96"/>
                    <a:pt x="160" y="192"/>
                    <a:pt x="240" y="240"/>
                  </a:cubicBezTo>
                  <a:cubicBezTo>
                    <a:pt x="320" y="288"/>
                    <a:pt x="400" y="288"/>
                    <a:pt x="480" y="288"/>
                  </a:cubicBezTo>
                </a:path>
              </a:pathLst>
            </a:custGeom>
            <a:noFill/>
            <a:ln w="44450" cap="flat" cmpd="sng">
              <a:solidFill>
                <a:srgbClr val="FF6600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4531" name="Line 19"/>
            <p:cNvSpPr>
              <a:spLocks noChangeShapeType="1"/>
            </p:cNvSpPr>
            <p:nvPr/>
          </p:nvSpPr>
          <p:spPr bwMode="auto">
            <a:xfrm>
              <a:off x="4576" y="2090"/>
              <a:ext cx="192" cy="0"/>
            </a:xfrm>
            <a:prstGeom prst="line">
              <a:avLst/>
            </a:prstGeom>
            <a:noFill/>
            <a:ln w="44450">
              <a:solidFill>
                <a:srgbClr val="FF66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4532" name="Text Box 20"/>
            <p:cNvSpPr txBox="1">
              <a:spLocks noChangeArrowheads="1"/>
            </p:cNvSpPr>
            <p:nvPr/>
          </p:nvSpPr>
          <p:spPr bwMode="auto">
            <a:xfrm>
              <a:off x="4753" y="1809"/>
              <a:ext cx="918" cy="532"/>
            </a:xfrm>
            <a:prstGeom prst="rect">
              <a:avLst/>
            </a:prstGeom>
            <a:noFill/>
            <a:ln w="22225">
              <a:solidFill>
                <a:srgbClr val="FF66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2400" b="1">
                  <a:latin typeface="Times New Roman" panose="02020603050405020304" pitchFamily="18" charset="0"/>
                </a:rPr>
                <a:t>用于各项生命活动</a:t>
              </a:r>
            </a:p>
          </p:txBody>
        </p:sp>
      </p:grpSp>
      <p:sp>
        <p:nvSpPr>
          <p:cNvPr id="64533" name="Text Box 21"/>
          <p:cNvSpPr txBox="1">
            <a:spLocks noChangeArrowheads="1"/>
          </p:cNvSpPr>
          <p:nvPr/>
        </p:nvSpPr>
        <p:spPr bwMode="auto">
          <a:xfrm>
            <a:off x="1524000" y="990600"/>
            <a:ext cx="2057400" cy="457200"/>
          </a:xfrm>
          <a:prstGeom prst="rect">
            <a:avLst/>
          </a:prstGeom>
          <a:solidFill>
            <a:srgbClr val="FFCC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b="1">
                <a:solidFill>
                  <a:srgbClr val="0000FF"/>
                </a:solidFill>
                <a:latin typeface="Times New Roman" panose="02020603050405020304" pitchFamily="18" charset="0"/>
              </a:rPr>
              <a:t>主要能源物质</a:t>
            </a:r>
          </a:p>
        </p:txBody>
      </p:sp>
      <p:grpSp>
        <p:nvGrpSpPr>
          <p:cNvPr id="64534" name="Group 22"/>
          <p:cNvGrpSpPr>
            <a:grpSpLocks/>
          </p:cNvGrpSpPr>
          <p:nvPr/>
        </p:nvGrpSpPr>
        <p:grpSpPr bwMode="auto">
          <a:xfrm>
            <a:off x="1665288" y="1524001"/>
            <a:ext cx="1524000" cy="2036763"/>
            <a:chOff x="89" y="960"/>
            <a:chExt cx="960" cy="1283"/>
          </a:xfrm>
        </p:grpSpPr>
        <p:sp>
          <p:nvSpPr>
            <p:cNvPr id="64535" name="Text Box 23"/>
            <p:cNvSpPr txBox="1">
              <a:spLocks noChangeArrowheads="1"/>
            </p:cNvSpPr>
            <p:nvPr/>
          </p:nvSpPr>
          <p:spPr bwMode="auto">
            <a:xfrm>
              <a:off x="89" y="1916"/>
              <a:ext cx="960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2800" b="1">
                  <a:latin typeface="Times New Roman" panose="02020603050405020304" pitchFamily="18" charset="0"/>
                </a:rPr>
                <a:t>葡萄糖</a:t>
              </a:r>
            </a:p>
          </p:txBody>
        </p:sp>
        <p:sp>
          <p:nvSpPr>
            <p:cNvPr id="64536" name="Line 24"/>
            <p:cNvSpPr>
              <a:spLocks noChangeShapeType="1"/>
            </p:cNvSpPr>
            <p:nvPr/>
          </p:nvSpPr>
          <p:spPr bwMode="auto">
            <a:xfrm>
              <a:off x="480" y="960"/>
              <a:ext cx="7" cy="949"/>
            </a:xfrm>
            <a:prstGeom prst="line">
              <a:avLst/>
            </a:prstGeom>
            <a:noFill/>
            <a:ln w="28575">
              <a:solidFill>
                <a:srgbClr val="333333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64537" name="Group 25"/>
          <p:cNvGrpSpPr>
            <a:grpSpLocks/>
          </p:cNvGrpSpPr>
          <p:nvPr/>
        </p:nvGrpSpPr>
        <p:grpSpPr bwMode="auto">
          <a:xfrm>
            <a:off x="6172200" y="990600"/>
            <a:ext cx="2057400" cy="1066800"/>
            <a:chOff x="2928" y="624"/>
            <a:chExt cx="1296" cy="672"/>
          </a:xfrm>
        </p:grpSpPr>
        <p:sp>
          <p:nvSpPr>
            <p:cNvPr id="64538" name="Text Box 26"/>
            <p:cNvSpPr txBox="1">
              <a:spLocks noChangeArrowheads="1"/>
            </p:cNvSpPr>
            <p:nvPr/>
          </p:nvSpPr>
          <p:spPr bwMode="auto">
            <a:xfrm>
              <a:off x="2928" y="624"/>
              <a:ext cx="1296" cy="288"/>
            </a:xfrm>
            <a:prstGeom prst="rect">
              <a:avLst/>
            </a:prstGeom>
            <a:solidFill>
              <a:srgbClr val="FFCC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2400" b="1">
                  <a:solidFill>
                    <a:srgbClr val="0000FF"/>
                  </a:solidFill>
                  <a:latin typeface="Times New Roman" panose="02020603050405020304" pitchFamily="18" charset="0"/>
                </a:rPr>
                <a:t>直接能源物质</a:t>
              </a:r>
            </a:p>
          </p:txBody>
        </p:sp>
        <p:sp>
          <p:nvSpPr>
            <p:cNvPr id="64539" name="Line 27"/>
            <p:cNvSpPr>
              <a:spLocks noChangeShapeType="1"/>
            </p:cNvSpPr>
            <p:nvPr/>
          </p:nvSpPr>
          <p:spPr bwMode="auto">
            <a:xfrm>
              <a:off x="3600" y="960"/>
              <a:ext cx="0" cy="336"/>
            </a:xfrm>
            <a:prstGeom prst="line">
              <a:avLst/>
            </a:prstGeom>
            <a:noFill/>
            <a:ln w="31750">
              <a:solidFill>
                <a:srgbClr val="333333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64540" name="Group 28"/>
          <p:cNvGrpSpPr>
            <a:grpSpLocks/>
          </p:cNvGrpSpPr>
          <p:nvPr/>
        </p:nvGrpSpPr>
        <p:grpSpPr bwMode="auto">
          <a:xfrm>
            <a:off x="5967413" y="4114801"/>
            <a:ext cx="2743200" cy="2455863"/>
            <a:chOff x="2799" y="2592"/>
            <a:chExt cx="1728" cy="1547"/>
          </a:xfrm>
        </p:grpSpPr>
        <p:sp>
          <p:nvSpPr>
            <p:cNvPr id="64541" name="AutoShape 29"/>
            <p:cNvSpPr>
              <a:spLocks/>
            </p:cNvSpPr>
            <p:nvPr/>
          </p:nvSpPr>
          <p:spPr bwMode="auto">
            <a:xfrm rot="5400000">
              <a:off x="3456" y="2016"/>
              <a:ext cx="384" cy="1536"/>
            </a:xfrm>
            <a:prstGeom prst="rightBrace">
              <a:avLst>
                <a:gd name="adj1" fmla="val 33333"/>
                <a:gd name="adj2" fmla="val 50000"/>
              </a:avLst>
            </a:prstGeom>
            <a:noFill/>
            <a:ln w="41275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4542" name="Text Box 30"/>
            <p:cNvSpPr txBox="1">
              <a:spLocks noChangeArrowheads="1"/>
            </p:cNvSpPr>
            <p:nvPr/>
          </p:nvSpPr>
          <p:spPr bwMode="auto">
            <a:xfrm>
              <a:off x="2799" y="3005"/>
              <a:ext cx="1728" cy="1134"/>
            </a:xfrm>
            <a:prstGeom prst="rect">
              <a:avLst/>
            </a:prstGeom>
            <a:solidFill>
              <a:srgbClr val="FFCC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2800" b="1">
                  <a:solidFill>
                    <a:srgbClr val="181820"/>
                  </a:solidFill>
                  <a:latin typeface="Tahoma" panose="020B0604030504040204" pitchFamily="34" charset="0"/>
                </a:rPr>
                <a:t>    </a:t>
              </a:r>
              <a:r>
                <a:rPr kumimoji="1" lang="en-US" altLang="zh-CN" sz="2800" b="1">
                  <a:solidFill>
                    <a:srgbClr val="181820"/>
                  </a:solidFill>
                  <a:latin typeface="Tahoma" panose="020B0604030504040204" pitchFamily="34" charset="0"/>
                </a:rPr>
                <a:t>ADP</a:t>
              </a:r>
              <a:r>
                <a:rPr kumimoji="1" lang="zh-CN" altLang="en-US" sz="2800" b="1">
                  <a:solidFill>
                    <a:srgbClr val="181820"/>
                  </a:solidFill>
                  <a:latin typeface="Tahoma" panose="020B0604030504040204" pitchFamily="34" charset="0"/>
                </a:rPr>
                <a:t>和</a:t>
              </a:r>
              <a:r>
                <a:rPr kumimoji="1" lang="en-US" altLang="zh-CN" sz="2800" b="1">
                  <a:solidFill>
                    <a:srgbClr val="181820"/>
                  </a:solidFill>
                  <a:latin typeface="Tahoma" panose="020B0604030504040204" pitchFamily="34" charset="0"/>
                </a:rPr>
                <a:t>ATP</a:t>
              </a:r>
              <a:r>
                <a:rPr kumimoji="1" lang="zh-CN" altLang="en-US" sz="2800" b="1">
                  <a:solidFill>
                    <a:srgbClr val="181820"/>
                  </a:solidFill>
                  <a:latin typeface="Tahoma" panose="020B0604030504040204" pitchFamily="34" charset="0"/>
                </a:rPr>
                <a:t>的相互转变保正了生物所需能量的及时供应。</a:t>
              </a:r>
            </a:p>
          </p:txBody>
        </p:sp>
      </p:grpSp>
      <p:sp>
        <p:nvSpPr>
          <p:cNvPr id="64543" name="Text Box 31"/>
          <p:cNvSpPr txBox="1">
            <a:spLocks noChangeArrowheads="1"/>
          </p:cNvSpPr>
          <p:nvPr/>
        </p:nvSpPr>
        <p:spPr bwMode="auto">
          <a:xfrm>
            <a:off x="3030538" y="52388"/>
            <a:ext cx="6934200" cy="823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4800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隶书" panose="02010509060101010101" pitchFamily="49" charset="-122"/>
              </a:rPr>
              <a:t>动物体内的能量代谢</a:t>
            </a:r>
          </a:p>
        </p:txBody>
      </p:sp>
    </p:spTree>
    <p:extLst>
      <p:ext uri="{BB962C8B-B14F-4D97-AF65-F5344CB8AC3E}">
        <p14:creationId xmlns:p14="http://schemas.microsoft.com/office/powerpoint/2010/main" val="3208861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7" dur="500"/>
                                        <p:tgtEl>
                                          <p:spTgt spid="645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2" dur="500"/>
                                        <p:tgtEl>
                                          <p:spTgt spid="64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17" dur="500"/>
                                        <p:tgtEl>
                                          <p:spTgt spid="6451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45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45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6452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projcto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33" dur="500"/>
                                        <p:tgtEl>
                                          <p:spTgt spid="6452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645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直接连接符 28"/>
          <p:cNvCxnSpPr/>
          <p:nvPr/>
        </p:nvCxnSpPr>
        <p:spPr>
          <a:xfrm>
            <a:off x="331470" y="786765"/>
            <a:ext cx="42291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/>
        </p:nvCxnSpPr>
        <p:spPr>
          <a:xfrm>
            <a:off x="7708900" y="786765"/>
            <a:ext cx="42291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文本框 75"/>
          <p:cNvSpPr txBox="1"/>
          <p:nvPr/>
        </p:nvSpPr>
        <p:spPr>
          <a:xfrm>
            <a:off x="4228783" y="312272"/>
            <a:ext cx="3396615" cy="64516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3600" b="1" dirty="0">
                <a:solidFill>
                  <a:srgbClr val="00206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（一）有氧呼吸</a:t>
            </a:r>
          </a:p>
        </p:txBody>
      </p:sp>
      <p:sp>
        <p:nvSpPr>
          <p:cNvPr id="160810" name="Text Box 42"/>
          <p:cNvSpPr txBox="1"/>
          <p:nvPr/>
        </p:nvSpPr>
        <p:spPr>
          <a:xfrm>
            <a:off x="4319270" y="5771515"/>
            <a:ext cx="1350963" cy="461963"/>
          </a:xfrm>
          <a:prstGeom prst="rect">
            <a:avLst/>
          </a:prstGeom>
          <a:noFill/>
          <a:ln w="9525">
            <a:noFill/>
          </a:ln>
        </p:spPr>
        <p:txBody>
          <a:bodyPr lIns="91373" tIns="45685" rIns="91373" bIns="45685" anchor="t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[H]</a:t>
            </a:r>
            <a:r>
              <a:rPr lang="zh-CN" altLang="en-US" sz="24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r>
              <a:rPr lang="en-US" altLang="zh-CN" sz="24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O</a:t>
            </a:r>
            <a:r>
              <a:rPr lang="en-US" altLang="zh-CN" sz="2400" b="1" baseline="-100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</a:p>
        </p:txBody>
      </p:sp>
      <p:sp>
        <p:nvSpPr>
          <p:cNvPr id="160811" name="Text Box 43"/>
          <p:cNvSpPr txBox="1"/>
          <p:nvPr/>
        </p:nvSpPr>
        <p:spPr>
          <a:xfrm>
            <a:off x="6148070" y="5771515"/>
            <a:ext cx="914400" cy="461963"/>
          </a:xfrm>
          <a:prstGeom prst="rect">
            <a:avLst/>
          </a:prstGeom>
          <a:noFill/>
          <a:ln w="9525">
            <a:noFill/>
          </a:ln>
        </p:spPr>
        <p:txBody>
          <a:bodyPr lIns="91373" tIns="45685" rIns="91373" bIns="45685" anchor="t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H</a:t>
            </a:r>
            <a:r>
              <a:rPr lang="en-US" altLang="zh-CN" sz="2400" b="1" baseline="-100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lang="en-US" altLang="zh-CN" sz="24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O</a:t>
            </a:r>
          </a:p>
        </p:txBody>
      </p:sp>
      <p:sp>
        <p:nvSpPr>
          <p:cNvPr id="160812" name="Text Box 44"/>
          <p:cNvSpPr txBox="1"/>
          <p:nvPr/>
        </p:nvSpPr>
        <p:spPr>
          <a:xfrm>
            <a:off x="7519670" y="5771515"/>
            <a:ext cx="990600" cy="461963"/>
          </a:xfrm>
          <a:prstGeom prst="rect">
            <a:avLst/>
          </a:prstGeom>
          <a:noFill/>
          <a:ln w="9525">
            <a:noFill/>
          </a:ln>
        </p:spPr>
        <p:txBody>
          <a:bodyPr lIns="91373" tIns="45685" rIns="91373" bIns="45685" anchor="t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大量</a:t>
            </a:r>
          </a:p>
        </p:txBody>
      </p:sp>
      <p:sp>
        <p:nvSpPr>
          <p:cNvPr id="160817" name="Text Box 49"/>
          <p:cNvSpPr txBox="1"/>
          <p:nvPr/>
        </p:nvSpPr>
        <p:spPr>
          <a:xfrm>
            <a:off x="2642870" y="5619115"/>
            <a:ext cx="1295400" cy="831850"/>
          </a:xfrm>
          <a:prstGeom prst="rect">
            <a:avLst/>
          </a:prstGeom>
          <a:noFill/>
          <a:ln w="9525">
            <a:noFill/>
          </a:ln>
        </p:spPr>
        <p:txBody>
          <a:bodyPr lIns="91373" tIns="45685" rIns="91373" bIns="45685" anchor="t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线粒体内膜</a:t>
            </a:r>
          </a:p>
        </p:txBody>
      </p:sp>
      <p:sp>
        <p:nvSpPr>
          <p:cNvPr id="161797" name="Text Box 5" descr="羊皮纸"/>
          <p:cNvSpPr txBox="1"/>
          <p:nvPr/>
        </p:nvSpPr>
        <p:spPr>
          <a:xfrm>
            <a:off x="8363585" y="1720215"/>
            <a:ext cx="4194175" cy="532765"/>
          </a:xfrm>
          <a:prstGeom prst="rect">
            <a:avLst/>
          </a:prstGeom>
          <a:noFill/>
          <a:ln w="9525">
            <a:noFill/>
          </a:ln>
        </p:spPr>
        <p:txBody>
          <a:bodyPr lIns="91373" tIns="45685" rIns="91373" bIns="45685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400" b="1" dirty="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2400" b="1" dirty="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</a:p>
        </p:txBody>
      </p:sp>
      <p:sp>
        <p:nvSpPr>
          <p:cNvPr id="2" name="椭圆形标注 1"/>
          <p:cNvSpPr/>
          <p:nvPr/>
        </p:nvSpPr>
        <p:spPr>
          <a:xfrm>
            <a:off x="8562340" y="2019935"/>
            <a:ext cx="3580130" cy="993140"/>
          </a:xfrm>
          <a:prstGeom prst="wedgeEllipseCallout">
            <a:avLst>
              <a:gd name="adj1" fmla="val -56190"/>
              <a:gd name="adj2" fmla="val 394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约</a:t>
            </a:r>
            <a:r>
              <a:rPr lang="en-US" altLang="zh-CN" sz="28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60%</a:t>
            </a:r>
            <a:r>
              <a:rPr lang="zh-CN" altLang="en-US" sz="28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以热能形式散失</a:t>
            </a:r>
          </a:p>
        </p:txBody>
      </p:sp>
      <p:sp>
        <p:nvSpPr>
          <p:cNvPr id="3" name="椭圆形标注 2"/>
          <p:cNvSpPr/>
          <p:nvPr/>
        </p:nvSpPr>
        <p:spPr>
          <a:xfrm>
            <a:off x="8702675" y="3535680"/>
            <a:ext cx="3439795" cy="1070610"/>
          </a:xfrm>
          <a:prstGeom prst="wedgeEllipseCallout">
            <a:avLst>
              <a:gd name="adj1" fmla="val -54873"/>
              <a:gd name="adj2" fmla="val -56109"/>
            </a:avLst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 </a:t>
            </a:r>
            <a:r>
              <a:rPr lang="zh-CN" altLang="en-US" sz="28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约</a:t>
            </a:r>
            <a:r>
              <a:rPr lang="en-US" altLang="zh-CN" sz="28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40%</a:t>
            </a:r>
            <a:r>
              <a:rPr lang="zh-CN" altLang="en-US" sz="2800" b="1" dirty="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转移到</a:t>
            </a:r>
            <a:r>
              <a:rPr lang="en-US" altLang="zh-CN" sz="2800" b="1" dirty="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ATP</a:t>
            </a:r>
            <a:r>
              <a:rPr lang="zh-CN" altLang="en-US" sz="2800" b="1" dirty="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中</a:t>
            </a:r>
          </a:p>
        </p:txBody>
      </p:sp>
      <p:grpSp>
        <p:nvGrpSpPr>
          <p:cNvPr id="5" name="Group 11"/>
          <p:cNvGrpSpPr/>
          <p:nvPr/>
        </p:nvGrpSpPr>
        <p:grpSpPr>
          <a:xfrm>
            <a:off x="185103" y="2869565"/>
            <a:ext cx="8964612" cy="690563"/>
            <a:chOff x="125" y="3531"/>
            <a:chExt cx="5647" cy="435"/>
          </a:xfrm>
        </p:grpSpPr>
        <p:sp>
          <p:nvSpPr>
            <p:cNvPr id="6" name="Text Box 12"/>
            <p:cNvSpPr txBox="1"/>
            <p:nvPr/>
          </p:nvSpPr>
          <p:spPr>
            <a:xfrm>
              <a:off x="125" y="3597"/>
              <a:ext cx="5647" cy="369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3200" b="1" dirty="0">
                  <a:solidFill>
                    <a:srgbClr val="000000"/>
                  </a:solidFill>
                  <a:latin typeface="仿宋_GB2312"/>
                  <a:ea typeface="仿宋_GB2312"/>
                </a:rPr>
                <a:t>C</a:t>
              </a:r>
              <a:r>
                <a:rPr lang="en-US" altLang="zh-CN" sz="3200" b="1" baseline="-16000" dirty="0">
                  <a:solidFill>
                    <a:srgbClr val="000000"/>
                  </a:solidFill>
                  <a:latin typeface="仿宋_GB2312"/>
                  <a:ea typeface="仿宋_GB2312"/>
                </a:rPr>
                <a:t>6</a:t>
              </a:r>
              <a:r>
                <a:rPr lang="en-US" altLang="zh-CN" sz="3200" b="1" dirty="0">
                  <a:solidFill>
                    <a:srgbClr val="000000"/>
                  </a:solidFill>
                  <a:latin typeface="仿宋_GB2312"/>
                  <a:ea typeface="仿宋_GB2312"/>
                </a:rPr>
                <a:t>H</a:t>
              </a:r>
              <a:r>
                <a:rPr lang="en-US" altLang="zh-CN" sz="3200" b="1" baseline="-16000" dirty="0">
                  <a:solidFill>
                    <a:srgbClr val="000000"/>
                  </a:solidFill>
                  <a:latin typeface="仿宋_GB2312"/>
                  <a:ea typeface="仿宋_GB2312"/>
                </a:rPr>
                <a:t>12</a:t>
              </a:r>
              <a:r>
                <a:rPr lang="en-US" altLang="zh-CN" sz="3200" b="1" dirty="0">
                  <a:solidFill>
                    <a:srgbClr val="FF33CC"/>
                  </a:solidFill>
                  <a:latin typeface="仿宋_GB2312"/>
                  <a:ea typeface="仿宋_GB2312"/>
                </a:rPr>
                <a:t>O</a:t>
              </a:r>
              <a:r>
                <a:rPr lang="en-US" altLang="zh-CN" sz="3200" b="1" baseline="-16000" dirty="0">
                  <a:solidFill>
                    <a:srgbClr val="000000"/>
                  </a:solidFill>
                  <a:latin typeface="仿宋_GB2312"/>
                  <a:ea typeface="仿宋_GB2312"/>
                </a:rPr>
                <a:t>6 </a:t>
              </a:r>
              <a:r>
                <a:rPr lang="en-US" altLang="zh-CN" sz="3200" b="1" dirty="0">
                  <a:solidFill>
                    <a:srgbClr val="000000"/>
                  </a:solidFill>
                  <a:latin typeface="仿宋_GB2312"/>
                  <a:ea typeface="仿宋_GB2312"/>
                </a:rPr>
                <a:t>+ 6</a:t>
              </a:r>
              <a:r>
                <a:rPr lang="en-US" altLang="zh-CN" sz="3200" b="1" dirty="0">
                  <a:solidFill>
                    <a:srgbClr val="2AA62A"/>
                  </a:solidFill>
                  <a:latin typeface="仿宋_GB2312"/>
                  <a:ea typeface="仿宋_GB2312"/>
                </a:rPr>
                <a:t>O</a:t>
              </a:r>
              <a:r>
                <a:rPr lang="en-US" altLang="zh-CN" sz="3200" b="1" baseline="-16000" dirty="0">
                  <a:solidFill>
                    <a:srgbClr val="2AA62A"/>
                  </a:solidFill>
                  <a:latin typeface="仿宋_GB2312"/>
                  <a:ea typeface="仿宋_GB2312"/>
                </a:rPr>
                <a:t>2</a:t>
              </a:r>
              <a:r>
                <a:rPr lang="en-US" altLang="zh-CN" sz="3200" b="1" baseline="-16000" dirty="0">
                  <a:solidFill>
                    <a:srgbClr val="000000"/>
                  </a:solidFill>
                  <a:latin typeface="仿宋_GB2312"/>
                  <a:ea typeface="仿宋_GB2312"/>
                </a:rPr>
                <a:t> </a:t>
              </a:r>
              <a:r>
                <a:rPr lang="en-US" altLang="zh-CN" sz="3200" b="1" dirty="0">
                  <a:solidFill>
                    <a:srgbClr val="000000"/>
                  </a:solidFill>
                  <a:latin typeface="仿宋_GB2312"/>
                  <a:ea typeface="仿宋_GB2312"/>
                </a:rPr>
                <a:t>+ </a:t>
              </a:r>
              <a:r>
                <a:rPr lang="en-US" altLang="zh-CN" sz="3200" b="1" dirty="0">
                  <a:solidFill>
                    <a:srgbClr val="FF0000"/>
                  </a:solidFill>
                  <a:latin typeface="仿宋_GB2312"/>
                  <a:ea typeface="仿宋_GB2312"/>
                </a:rPr>
                <a:t>6</a:t>
              </a:r>
              <a:r>
                <a:rPr lang="en-US" altLang="zh-CN" sz="3200" b="1" dirty="0">
                  <a:solidFill>
                    <a:srgbClr val="000000"/>
                  </a:solidFill>
                  <a:latin typeface="仿宋_GB2312"/>
                  <a:ea typeface="仿宋_GB2312"/>
                </a:rPr>
                <a:t>H</a:t>
              </a:r>
              <a:r>
                <a:rPr lang="en-US" altLang="zh-CN" sz="3200" b="1" baseline="-16000" dirty="0">
                  <a:solidFill>
                    <a:srgbClr val="000000"/>
                  </a:solidFill>
                  <a:latin typeface="仿宋_GB2312"/>
                  <a:ea typeface="仿宋_GB2312"/>
                </a:rPr>
                <a:t>2</a:t>
              </a:r>
              <a:r>
                <a:rPr lang="en-US" altLang="zh-CN" sz="3200" b="1" dirty="0">
                  <a:solidFill>
                    <a:srgbClr val="FF33CC"/>
                  </a:solidFill>
                  <a:latin typeface="仿宋_GB2312"/>
                  <a:ea typeface="仿宋_GB2312"/>
                </a:rPr>
                <a:t>O</a:t>
              </a:r>
              <a:r>
                <a:rPr lang="en-US" altLang="zh-CN" sz="3200" b="1" dirty="0">
                  <a:solidFill>
                    <a:srgbClr val="000000"/>
                  </a:solidFill>
                  <a:latin typeface="仿宋_GB2312"/>
                  <a:ea typeface="仿宋_GB2312"/>
                </a:rPr>
                <a:t>      </a:t>
              </a:r>
              <a:r>
                <a:rPr lang="en-US" altLang="zh-CN" sz="3200" b="1" dirty="0">
                  <a:solidFill>
                    <a:srgbClr val="FF0000"/>
                  </a:solidFill>
                  <a:latin typeface="仿宋_GB2312"/>
                  <a:ea typeface="仿宋_GB2312"/>
                </a:rPr>
                <a:t>6</a:t>
              </a:r>
              <a:r>
                <a:rPr lang="en-US" altLang="zh-CN" sz="3200" b="1" dirty="0">
                  <a:solidFill>
                    <a:srgbClr val="000000"/>
                  </a:solidFill>
                  <a:latin typeface="仿宋_GB2312"/>
                  <a:ea typeface="仿宋_GB2312"/>
                </a:rPr>
                <a:t>C</a:t>
              </a:r>
              <a:r>
                <a:rPr lang="en-US" altLang="zh-CN" sz="3200" b="1" dirty="0">
                  <a:solidFill>
                    <a:srgbClr val="FF33CC"/>
                  </a:solidFill>
                  <a:latin typeface="仿宋_GB2312"/>
                  <a:ea typeface="仿宋_GB2312"/>
                </a:rPr>
                <a:t>O</a:t>
              </a:r>
              <a:r>
                <a:rPr lang="en-US" altLang="zh-CN" sz="3200" b="1" baseline="-16000" dirty="0">
                  <a:solidFill>
                    <a:srgbClr val="000000"/>
                  </a:solidFill>
                  <a:latin typeface="仿宋_GB2312"/>
                  <a:ea typeface="仿宋_GB2312"/>
                </a:rPr>
                <a:t>2 </a:t>
              </a:r>
              <a:r>
                <a:rPr lang="en-US" altLang="zh-CN" sz="3200" b="1" dirty="0">
                  <a:solidFill>
                    <a:srgbClr val="000000"/>
                  </a:solidFill>
                  <a:latin typeface="仿宋_GB2312"/>
                  <a:ea typeface="仿宋_GB2312"/>
                </a:rPr>
                <a:t>+ 12H</a:t>
              </a:r>
              <a:r>
                <a:rPr lang="en-US" altLang="zh-CN" sz="3200" b="1" baseline="-16000" dirty="0">
                  <a:solidFill>
                    <a:srgbClr val="000000"/>
                  </a:solidFill>
                  <a:latin typeface="仿宋_GB2312"/>
                  <a:ea typeface="仿宋_GB2312"/>
                </a:rPr>
                <a:t>2</a:t>
              </a:r>
              <a:r>
                <a:rPr lang="en-US" altLang="zh-CN" sz="3200" b="1" dirty="0">
                  <a:solidFill>
                    <a:srgbClr val="2AA62A"/>
                  </a:solidFill>
                  <a:latin typeface="仿宋_GB2312"/>
                  <a:ea typeface="仿宋_GB2312"/>
                </a:rPr>
                <a:t>O</a:t>
              </a:r>
              <a:r>
                <a:rPr lang="en-US" altLang="zh-CN" sz="3200" b="1" dirty="0">
                  <a:solidFill>
                    <a:srgbClr val="000000"/>
                  </a:solidFill>
                  <a:latin typeface="仿宋_GB2312"/>
                  <a:ea typeface="仿宋_GB2312"/>
                </a:rPr>
                <a:t> + </a:t>
              </a:r>
              <a:r>
                <a:rPr lang="zh-CN" altLang="en-US" sz="3200" b="1" dirty="0">
                  <a:solidFill>
                    <a:srgbClr val="000000"/>
                  </a:solidFill>
                  <a:latin typeface="仿宋_GB2312"/>
                  <a:ea typeface="仿宋_GB2312"/>
                </a:rPr>
                <a:t>能量</a:t>
              </a:r>
            </a:p>
          </p:txBody>
        </p:sp>
        <p:sp>
          <p:nvSpPr>
            <p:cNvPr id="7" name="Line 13"/>
            <p:cNvSpPr/>
            <p:nvPr/>
          </p:nvSpPr>
          <p:spPr>
            <a:xfrm>
              <a:off x="2744" y="3838"/>
              <a:ext cx="363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8" name="Text Box 14"/>
            <p:cNvSpPr txBox="1"/>
            <p:nvPr/>
          </p:nvSpPr>
          <p:spPr>
            <a:xfrm>
              <a:off x="2725" y="3531"/>
              <a:ext cx="363" cy="331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800" b="1" dirty="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酶</a:t>
              </a:r>
            </a:p>
          </p:txBody>
        </p:sp>
      </p:grpSp>
      <p:grpSp>
        <p:nvGrpSpPr>
          <p:cNvPr id="4" name="Group 28"/>
          <p:cNvGrpSpPr/>
          <p:nvPr/>
        </p:nvGrpSpPr>
        <p:grpSpPr>
          <a:xfrm>
            <a:off x="2352040" y="3399155"/>
            <a:ext cx="4824413" cy="288925"/>
            <a:chOff x="1429" y="3974"/>
            <a:chExt cx="3039" cy="182"/>
          </a:xfrm>
        </p:grpSpPr>
        <p:sp>
          <p:nvSpPr>
            <p:cNvPr id="10" name="Line 29"/>
            <p:cNvSpPr/>
            <p:nvPr/>
          </p:nvSpPr>
          <p:spPr>
            <a:xfrm>
              <a:off x="1429" y="3974"/>
              <a:ext cx="0" cy="182"/>
            </a:xfrm>
            <a:prstGeom prst="line">
              <a:avLst/>
            </a:prstGeom>
            <a:ln w="28575" cap="flat" cmpd="sng">
              <a:solidFill>
                <a:srgbClr val="388C4E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1" name="Line 30"/>
            <p:cNvSpPr/>
            <p:nvPr/>
          </p:nvSpPr>
          <p:spPr>
            <a:xfrm>
              <a:off x="1429" y="4156"/>
              <a:ext cx="3039" cy="0"/>
            </a:xfrm>
            <a:prstGeom prst="line">
              <a:avLst/>
            </a:prstGeom>
            <a:ln w="28575" cap="flat" cmpd="sng">
              <a:solidFill>
                <a:srgbClr val="388C4E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2" name="Line 31"/>
            <p:cNvSpPr/>
            <p:nvPr/>
          </p:nvSpPr>
          <p:spPr>
            <a:xfrm flipV="1">
              <a:off x="4468" y="3974"/>
              <a:ext cx="0" cy="182"/>
            </a:xfrm>
            <a:prstGeom prst="line">
              <a:avLst/>
            </a:prstGeom>
            <a:ln w="28575" cap="flat" cmpd="sng">
              <a:solidFill>
                <a:srgbClr val="388C4E"/>
              </a:solidFill>
              <a:prstDash val="solid"/>
              <a:round/>
              <a:headEnd type="none" w="med" len="med"/>
              <a:tailEnd type="triangle" w="med" len="med"/>
            </a:ln>
          </p:spPr>
        </p:sp>
      </p:grpSp>
      <p:grpSp>
        <p:nvGrpSpPr>
          <p:cNvPr id="13" name="Group 32"/>
          <p:cNvGrpSpPr/>
          <p:nvPr/>
        </p:nvGrpSpPr>
        <p:grpSpPr>
          <a:xfrm>
            <a:off x="1146175" y="2869565"/>
            <a:ext cx="4406265" cy="215900"/>
            <a:chOff x="748" y="3566"/>
            <a:chExt cx="2722" cy="136"/>
          </a:xfrm>
        </p:grpSpPr>
        <p:sp>
          <p:nvSpPr>
            <p:cNvPr id="14" name="Line 33"/>
            <p:cNvSpPr/>
            <p:nvPr/>
          </p:nvSpPr>
          <p:spPr>
            <a:xfrm flipV="1">
              <a:off x="748" y="3566"/>
              <a:ext cx="0" cy="136"/>
            </a:xfrm>
            <a:prstGeom prst="line">
              <a:avLst/>
            </a:prstGeom>
            <a:ln w="28575" cap="flat" cmpd="sng">
              <a:solidFill>
                <a:srgbClr val="DA00DA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5" name="Line 34"/>
            <p:cNvSpPr/>
            <p:nvPr/>
          </p:nvSpPr>
          <p:spPr>
            <a:xfrm>
              <a:off x="748" y="3566"/>
              <a:ext cx="2722" cy="0"/>
            </a:xfrm>
            <a:prstGeom prst="line">
              <a:avLst/>
            </a:prstGeom>
            <a:ln w="28575" cap="flat" cmpd="sng">
              <a:solidFill>
                <a:srgbClr val="DA00DA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6" name="Line 35"/>
            <p:cNvSpPr/>
            <p:nvPr/>
          </p:nvSpPr>
          <p:spPr>
            <a:xfrm flipV="1">
              <a:off x="2336" y="3566"/>
              <a:ext cx="0" cy="136"/>
            </a:xfrm>
            <a:prstGeom prst="line">
              <a:avLst/>
            </a:prstGeom>
            <a:ln w="28575" cap="flat" cmpd="sng">
              <a:solidFill>
                <a:srgbClr val="DA00DA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7" name="Line 36"/>
            <p:cNvSpPr/>
            <p:nvPr/>
          </p:nvSpPr>
          <p:spPr>
            <a:xfrm>
              <a:off x="3470" y="3566"/>
              <a:ext cx="0" cy="136"/>
            </a:xfrm>
            <a:prstGeom prst="line">
              <a:avLst/>
            </a:prstGeom>
            <a:ln w="28575" cap="flat" cmpd="sng">
              <a:solidFill>
                <a:srgbClr val="DA00DA"/>
              </a:solidFill>
              <a:prstDash val="solid"/>
              <a:round/>
              <a:headEnd type="none" w="med" len="med"/>
              <a:tailEnd type="triangle" w="med" len="med"/>
            </a:ln>
          </p:spPr>
        </p:sp>
      </p:grpSp>
      <p:sp>
        <p:nvSpPr>
          <p:cNvPr id="25" name="Text Box 8"/>
          <p:cNvSpPr txBox="1">
            <a:spLocks noChangeArrowheads="1"/>
          </p:cNvSpPr>
          <p:nvPr/>
        </p:nvSpPr>
        <p:spPr bwMode="auto">
          <a:xfrm>
            <a:off x="7363018" y="4216974"/>
            <a:ext cx="18732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en-US" altLang="zh-CN" sz="2400" b="1" dirty="0">
                <a:solidFill>
                  <a:schemeClr val="folHlink"/>
                </a:solidFill>
                <a:latin typeface="Times New Roman" panose="02020603050405020304" pitchFamily="18" charset="0"/>
              </a:rPr>
              <a:t>2870KJ/</a:t>
            </a:r>
            <a:r>
              <a:rPr kumimoji="1" lang="en-US" altLang="zh-CN" sz="2400" b="1" dirty="0" err="1">
                <a:solidFill>
                  <a:schemeClr val="folHlink"/>
                </a:solidFill>
                <a:latin typeface="Times New Roman" panose="02020603050405020304" pitchFamily="18" charset="0"/>
              </a:rPr>
              <a:t>mol</a:t>
            </a:r>
            <a:endParaRPr kumimoji="1" lang="en-US" altLang="zh-CN" sz="2400" b="1" baseline="-25000" dirty="0">
              <a:solidFill>
                <a:schemeClr val="folHlink"/>
              </a:solidFill>
              <a:latin typeface="Times New Roman" panose="02020603050405020304" pitchFamily="18" charset="0"/>
            </a:endParaRPr>
          </a:p>
        </p:txBody>
      </p:sp>
      <p:sp>
        <p:nvSpPr>
          <p:cNvPr id="26" name="Text Box 9"/>
          <p:cNvSpPr txBox="1">
            <a:spLocks noChangeArrowheads="1"/>
          </p:cNvSpPr>
          <p:nvPr/>
        </p:nvSpPr>
        <p:spPr bwMode="auto">
          <a:xfrm>
            <a:off x="7294755" y="5161536"/>
            <a:ext cx="1219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400" b="1">
                <a:solidFill>
                  <a:schemeClr val="folHlink"/>
                </a:solidFill>
                <a:latin typeface="Times New Roman" panose="02020603050405020304" pitchFamily="18" charset="0"/>
              </a:rPr>
              <a:t>1161KJ</a:t>
            </a:r>
          </a:p>
        </p:txBody>
      </p:sp>
      <p:sp>
        <p:nvSpPr>
          <p:cNvPr id="27" name="Text Box 10"/>
          <p:cNvSpPr txBox="1">
            <a:spLocks noChangeArrowheads="1"/>
          </p:cNvSpPr>
          <p:nvPr/>
        </p:nvSpPr>
        <p:spPr bwMode="auto">
          <a:xfrm>
            <a:off x="8590155" y="5085336"/>
            <a:ext cx="15240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3200" b="1" i="1">
                <a:solidFill>
                  <a:schemeClr val="folHlink"/>
                </a:solidFill>
                <a:latin typeface="Times New Roman" panose="02020603050405020304" pitchFamily="18" charset="0"/>
              </a:rPr>
              <a:t>38ATP</a:t>
            </a:r>
          </a:p>
        </p:txBody>
      </p:sp>
      <p:sp>
        <p:nvSpPr>
          <p:cNvPr id="28" name="AutoShape 11"/>
          <p:cNvSpPr>
            <a:spLocks noChangeArrowheads="1"/>
          </p:cNvSpPr>
          <p:nvPr/>
        </p:nvSpPr>
        <p:spPr bwMode="auto">
          <a:xfrm>
            <a:off x="8056755" y="4704336"/>
            <a:ext cx="304800" cy="457200"/>
          </a:xfrm>
          <a:prstGeom prst="downArrow">
            <a:avLst>
              <a:gd name="adj1" fmla="val 50000"/>
              <a:gd name="adj2" fmla="val 37500"/>
            </a:avLst>
          </a:prstGeom>
          <a:solidFill>
            <a:srgbClr val="FF6600"/>
          </a:solidFill>
          <a:ln w="9525">
            <a:solidFill>
              <a:srgbClr val="FF6600"/>
            </a:solidFill>
            <a:miter lim="800000"/>
            <a:headEnd/>
            <a:tailEnd/>
          </a:ln>
        </p:spPr>
        <p:txBody>
          <a:bodyPr vert="eaVert"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1" name="Line 12"/>
          <p:cNvSpPr>
            <a:spLocks noChangeShapeType="1"/>
          </p:cNvSpPr>
          <p:nvPr/>
        </p:nvSpPr>
        <p:spPr bwMode="auto">
          <a:xfrm>
            <a:off x="8437755" y="5390136"/>
            <a:ext cx="304800" cy="0"/>
          </a:xfrm>
          <a:prstGeom prst="line">
            <a:avLst/>
          </a:prstGeom>
          <a:noFill/>
          <a:ln w="57150">
            <a:solidFill>
              <a:srgbClr val="FF66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random/>
      </p:transition>
    </mc:Choice>
    <mc:Fallback xmlns="">
      <p:transition spd="med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9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3" grpId="0" bldLvl="0" animBg="1"/>
      <p:bldP spid="25" grpId="0" autoUpdateAnimBg="0"/>
      <p:bldP spid="26" grpId="0" autoUpdateAnimBg="0"/>
      <p:bldP spid="27" grpId="0" autoUpdateAnimBg="0"/>
      <p:bldP spid="2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00" name="Text Box 8" descr="羊皮纸"/>
          <p:cNvSpPr txBox="1">
            <a:spLocks noChangeArrowheads="1"/>
          </p:cNvSpPr>
          <p:nvPr/>
        </p:nvSpPr>
        <p:spPr bwMode="auto">
          <a:xfrm>
            <a:off x="584200" y="4151630"/>
            <a:ext cx="10648950" cy="164020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 lIns="91373" tIns="45685" rIns="91373" bIns="45685">
            <a:spAutoFit/>
          </a:bodyPr>
          <a:lstStyle/>
          <a:p>
            <a:pPr marR="0" defTabSz="914400">
              <a:lnSpc>
                <a:spcPct val="120000"/>
              </a:lnSpc>
              <a:buClrTx/>
              <a:buSzTx/>
              <a:buFontTx/>
              <a:buNone/>
              <a:defRPr/>
            </a:pPr>
            <a:r>
              <a:rPr kumimoji="1" lang="zh-CN" altLang="en-US" sz="2800" b="1" kern="1200" cap="none" spc="0" normalizeH="0" baseline="0" noProof="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细胞在</a:t>
            </a:r>
            <a:r>
              <a:rPr kumimoji="1" lang="en-US" altLang="zh-CN" sz="2800" b="1" kern="1200" cap="none" spc="0" normalizeH="0" baseline="0" noProof="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____</a:t>
            </a:r>
            <a:r>
              <a:rPr kumimoji="1" lang="zh-CN" altLang="en-US" sz="2800" b="1" kern="1200" cap="none" spc="0" normalizeH="0" baseline="0" noProof="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的参与下，通过</a:t>
            </a:r>
            <a:r>
              <a:rPr kumimoji="1" lang="en-US" altLang="zh-CN" sz="2800" b="1" kern="1200" cap="none" spc="0" normalizeH="0" baseline="0" noProof="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_______</a:t>
            </a:r>
            <a:r>
              <a:rPr kumimoji="1" lang="zh-CN" altLang="en-US" sz="2800" b="1" kern="1200" cap="none" spc="0" normalizeH="0" baseline="0" noProof="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的催化作用，把</a:t>
            </a:r>
            <a:r>
              <a:rPr kumimoji="1" lang="en-US" altLang="zh-CN" sz="2800" b="1" kern="1200" cap="none" spc="0" normalizeH="0" baseline="0" noProof="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_______</a:t>
            </a:r>
            <a:r>
              <a:rPr kumimoji="1" lang="zh-CN" altLang="en-US" sz="2800" b="1" kern="1200" cap="none" spc="0" normalizeH="0" baseline="0" noProof="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等有机物</a:t>
            </a:r>
            <a:r>
              <a:rPr kumimoji="1" lang="en-US" altLang="zh-CN" sz="2800" b="1" kern="1200" cap="none" spc="0" normalizeH="0" baseline="0" noProof="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_______________</a:t>
            </a:r>
            <a:r>
              <a:rPr kumimoji="1" lang="zh-CN" altLang="en-US" sz="2800" b="1" kern="1200" cap="none" spc="0" normalizeH="0" baseline="0" noProof="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，产生</a:t>
            </a:r>
            <a:r>
              <a:rPr kumimoji="1" lang="en-US" altLang="zh-CN" sz="2800" b="1" kern="1200" cap="none" spc="0" normalizeH="0" baseline="0" noProof="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_____</a:t>
            </a:r>
            <a:r>
              <a:rPr kumimoji="1" lang="zh-CN" altLang="en-US" sz="2800" b="1" kern="1200" cap="none" spc="0" normalizeH="0" baseline="0" noProof="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和</a:t>
            </a:r>
            <a:r>
              <a:rPr kumimoji="1" lang="en-US" altLang="zh-CN" sz="2800" b="1" kern="1200" cap="none" spc="0" normalizeH="0" baseline="0" noProof="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_____</a:t>
            </a:r>
            <a:r>
              <a:rPr kumimoji="1" lang="zh-CN" altLang="en-US" sz="2800" b="1" kern="1200" cap="none" spc="0" normalizeH="0" baseline="0" noProof="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，释放</a:t>
            </a:r>
            <a:r>
              <a:rPr kumimoji="1" lang="en-US" altLang="zh-CN" sz="2800" b="1" kern="1200" cap="none" spc="0" normalizeH="0" baseline="0" noProof="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______,</a:t>
            </a:r>
            <a:r>
              <a:rPr kumimoji="1" lang="zh-CN" altLang="en-US" sz="2800" b="1" kern="1200" cap="none" spc="0" normalizeH="0" baseline="0" noProof="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生成</a:t>
            </a:r>
            <a:r>
              <a:rPr kumimoji="1" lang="en-US" altLang="zh-CN" sz="2800" b="1" kern="1200" cap="none" spc="0" normalizeH="0" baseline="0" noProof="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_________</a:t>
            </a:r>
            <a:r>
              <a:rPr kumimoji="1" lang="zh-CN" altLang="en-US" sz="2800" b="1" kern="1200" cap="none" spc="0" normalizeH="0" baseline="0" noProof="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的过程。</a:t>
            </a:r>
          </a:p>
        </p:txBody>
      </p:sp>
      <p:sp>
        <p:nvSpPr>
          <p:cNvPr id="161794" name="Text Box 2"/>
          <p:cNvSpPr txBox="1">
            <a:spLocks noChangeArrowheads="1"/>
          </p:cNvSpPr>
          <p:nvPr/>
        </p:nvSpPr>
        <p:spPr bwMode="auto">
          <a:xfrm>
            <a:off x="304800" y="1120775"/>
            <a:ext cx="2633663" cy="51911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lIns="91373" tIns="45685" rIns="91373" bIns="45685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kumimoji="1" lang="en-US" altLang="zh-CN" sz="2800" b="1" kern="1200" cap="none" spc="0" normalizeH="0" baseline="0" noProof="0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①</a:t>
            </a:r>
            <a:r>
              <a:rPr kumimoji="1" lang="zh-CN" altLang="en-US" sz="2800" b="1" kern="1200" cap="none" spc="0" normalizeH="0" baseline="0" noProof="0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主要场所：</a:t>
            </a:r>
          </a:p>
        </p:txBody>
      </p:sp>
      <p:sp>
        <p:nvSpPr>
          <p:cNvPr id="161795" name="Text Box 3" descr="绿色大理石"/>
          <p:cNvSpPr txBox="1"/>
          <p:nvPr/>
        </p:nvSpPr>
        <p:spPr>
          <a:xfrm>
            <a:off x="2438400" y="1143000"/>
            <a:ext cx="1397000" cy="519113"/>
          </a:xfrm>
          <a:prstGeom prst="rect">
            <a:avLst/>
          </a:prstGeom>
          <a:noFill/>
          <a:ln w="9525">
            <a:noFill/>
          </a:ln>
        </p:spPr>
        <p:txBody>
          <a:bodyPr lIns="91373" tIns="45685" rIns="91373" bIns="45685" anchor="t">
            <a:spAutoFit/>
          </a:bodyPr>
          <a:lstStyle/>
          <a:p>
            <a:r>
              <a:rPr lang="zh-CN" altLang="en-US" sz="2800" b="1" dirty="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线粒体</a:t>
            </a:r>
          </a:p>
        </p:txBody>
      </p:sp>
      <p:sp>
        <p:nvSpPr>
          <p:cNvPr id="161796" name="Text Box 4"/>
          <p:cNvSpPr txBox="1">
            <a:spLocks noChangeArrowheads="1"/>
          </p:cNvSpPr>
          <p:nvPr/>
        </p:nvSpPr>
        <p:spPr bwMode="auto">
          <a:xfrm>
            <a:off x="304800" y="2286000"/>
            <a:ext cx="2827338" cy="51911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lIns="91373" tIns="45685" rIns="91373" bIns="45685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kumimoji="1" lang="en-US" altLang="zh-CN" sz="2800" b="1" kern="1200" cap="none" spc="0" normalizeH="0" baseline="0" noProof="0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③</a:t>
            </a:r>
            <a:r>
              <a:rPr kumimoji="1" lang="zh-CN" altLang="en-US" sz="2800" b="1" kern="1200" cap="none" spc="0" normalizeH="0" baseline="0" noProof="0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能量去向：</a:t>
            </a:r>
          </a:p>
        </p:txBody>
      </p:sp>
      <p:sp>
        <p:nvSpPr>
          <p:cNvPr id="161797" name="Text Box 5" descr="羊皮纸"/>
          <p:cNvSpPr txBox="1"/>
          <p:nvPr/>
        </p:nvSpPr>
        <p:spPr>
          <a:xfrm>
            <a:off x="426720" y="2895600"/>
            <a:ext cx="4194175" cy="606425"/>
          </a:xfrm>
          <a:prstGeom prst="rect">
            <a:avLst/>
          </a:prstGeom>
          <a:noFill/>
          <a:ln w="9525">
            <a:noFill/>
          </a:ln>
        </p:spPr>
        <p:txBody>
          <a:bodyPr lIns="91373" tIns="45685" rIns="91373" bIns="45685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800" b="1" dirty="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28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约</a:t>
            </a:r>
            <a:r>
              <a:rPr lang="en-US" altLang="zh-CN" sz="28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60%</a:t>
            </a:r>
            <a:r>
              <a:rPr lang="zh-CN" altLang="en-US" sz="2800" b="1" dirty="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以热能形式散失； </a:t>
            </a:r>
          </a:p>
        </p:txBody>
      </p:sp>
      <p:sp>
        <p:nvSpPr>
          <p:cNvPr id="161798" name="Text Box 6"/>
          <p:cNvSpPr txBox="1">
            <a:spLocks noChangeArrowheads="1"/>
          </p:cNvSpPr>
          <p:nvPr/>
        </p:nvSpPr>
        <p:spPr bwMode="auto">
          <a:xfrm>
            <a:off x="279400" y="1676400"/>
            <a:ext cx="3835400" cy="51911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lIns="91373" tIns="45685" rIns="91373" bIns="45685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kumimoji="1" lang="en-US" altLang="zh-CN" sz="2800" b="1" kern="1200" cap="none" spc="0" normalizeH="0" baseline="0" noProof="0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②</a:t>
            </a:r>
            <a:r>
              <a:rPr kumimoji="1" lang="zh-CN" altLang="en-US" sz="2800" b="1" kern="1200" cap="none" spc="0" normalizeH="0" baseline="0" noProof="0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总反应式：</a:t>
            </a:r>
          </a:p>
        </p:txBody>
      </p:sp>
      <p:sp>
        <p:nvSpPr>
          <p:cNvPr id="45062" name="Text Box 7"/>
          <p:cNvSpPr txBox="1"/>
          <p:nvPr/>
        </p:nvSpPr>
        <p:spPr>
          <a:xfrm>
            <a:off x="279400" y="3618230"/>
            <a:ext cx="3475038" cy="519113"/>
          </a:xfrm>
          <a:prstGeom prst="rect">
            <a:avLst/>
          </a:prstGeom>
          <a:noFill/>
          <a:ln w="9525">
            <a:noFill/>
          </a:ln>
        </p:spPr>
        <p:txBody>
          <a:bodyPr lIns="91373" tIns="45685" rIns="91373" bIns="45685" anchor="t">
            <a:spAutoFit/>
          </a:bodyPr>
          <a:lstStyle/>
          <a:p>
            <a:r>
              <a:rPr lang="en-US" altLang="zh-CN" sz="2800" b="1" dirty="0">
                <a:solidFill>
                  <a:srgbClr val="000000"/>
                </a:solidFill>
                <a:latin typeface="楷体_GB2312" pitchFamily="49" charset="-122"/>
                <a:ea typeface="宋体" panose="02010600030101010101" pitchFamily="2" charset="-122"/>
              </a:rPr>
              <a:t>④</a:t>
            </a:r>
            <a:r>
              <a:rPr lang="zh-CN" altLang="en-US" sz="2800" b="1" dirty="0">
                <a:solidFill>
                  <a:srgbClr val="000000"/>
                </a:solidFill>
                <a:latin typeface="楷体_GB2312" pitchFamily="49" charset="-122"/>
                <a:ea typeface="宋体" panose="02010600030101010101" pitchFamily="2" charset="-122"/>
              </a:rPr>
              <a:t>有氧呼吸概念：</a:t>
            </a:r>
          </a:p>
        </p:txBody>
      </p:sp>
      <p:grpSp>
        <p:nvGrpSpPr>
          <p:cNvPr id="45064" name="Group 13"/>
          <p:cNvGrpSpPr/>
          <p:nvPr/>
        </p:nvGrpSpPr>
        <p:grpSpPr>
          <a:xfrm>
            <a:off x="250825" y="115888"/>
            <a:ext cx="3429000" cy="838200"/>
            <a:chOff x="960" y="192"/>
            <a:chExt cx="2160" cy="528"/>
          </a:xfrm>
        </p:grpSpPr>
        <p:sp>
          <p:nvSpPr>
            <p:cNvPr id="45065" name="AutoShape 14"/>
            <p:cNvSpPr/>
            <p:nvPr/>
          </p:nvSpPr>
          <p:spPr>
            <a:xfrm>
              <a:off x="960" y="192"/>
              <a:ext cx="2160" cy="528"/>
            </a:xfrm>
            <a:prstGeom prst="horizontalScroll">
              <a:avLst>
                <a:gd name="adj" fmla="val 12500"/>
              </a:avLst>
            </a:prstGeom>
            <a:solidFill>
              <a:srgbClr val="009900"/>
            </a:solidFill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endParaRPr lang="zh-CN" altLang="en-US" dirty="0"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5066" name="Text Box 15"/>
            <p:cNvSpPr txBox="1"/>
            <p:nvPr/>
          </p:nvSpPr>
          <p:spPr>
            <a:xfrm>
              <a:off x="1104" y="259"/>
              <a:ext cx="1905" cy="369"/>
            </a:xfrm>
            <a:prstGeom prst="rect">
              <a:avLst/>
            </a:prstGeom>
            <a:noFill/>
            <a:ln w="28575">
              <a:noFill/>
            </a:ln>
          </p:spPr>
          <p:txBody>
            <a:bodyPr anchor="t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zh-CN" altLang="en-US" sz="3200" b="1" dirty="0">
                  <a:solidFill>
                    <a:schemeClr val="bg1"/>
                  </a:solidFill>
                  <a:latin typeface="Verdana" panose="020B0604030504040204" pitchFamily="34" charset="0"/>
                  <a:ea typeface="黑体" panose="02010609060101010101" pitchFamily="49" charset="-122"/>
                </a:rPr>
                <a:t>有氧呼吸小结</a:t>
              </a:r>
            </a:p>
          </p:txBody>
        </p:sp>
      </p:grpSp>
      <p:sp>
        <p:nvSpPr>
          <p:cNvPr id="161810" name="Rectangle 18"/>
          <p:cNvSpPr>
            <a:spLocks noChangeArrowheads="1"/>
          </p:cNvSpPr>
          <p:nvPr/>
        </p:nvSpPr>
        <p:spPr bwMode="auto">
          <a:xfrm>
            <a:off x="1879600" y="4137660"/>
            <a:ext cx="762000" cy="51911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lIns="91373" tIns="45685" rIns="91373" bIns="45685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氧</a:t>
            </a:r>
            <a:endParaRPr kumimoji="1" lang="zh-CN" altLang="en-US" sz="2800" b="1" i="0" u="none" strike="noStrike" kern="1200" cap="none" spc="0" normalizeH="0" baseline="-25000" noProof="0" dirty="0">
              <a:ln>
                <a:noFill/>
              </a:ln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61811" name="Rectangle 19"/>
          <p:cNvSpPr/>
          <p:nvPr/>
        </p:nvSpPr>
        <p:spPr>
          <a:xfrm>
            <a:off x="4982845" y="4151630"/>
            <a:ext cx="1641475" cy="519113"/>
          </a:xfrm>
          <a:prstGeom prst="rect">
            <a:avLst/>
          </a:prstGeom>
          <a:noFill/>
          <a:ln w="9525">
            <a:noFill/>
          </a:ln>
        </p:spPr>
        <p:txBody>
          <a:bodyPr lIns="91373" tIns="45685" rIns="91373" bIns="45685" anchor="t">
            <a:spAutoFit/>
          </a:bodyPr>
          <a:lstStyle/>
          <a:p>
            <a:r>
              <a:rPr lang="zh-CN" altLang="en-US" sz="2800" b="1" dirty="0">
                <a:solidFill>
                  <a:srgbClr val="FF33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多种酶</a:t>
            </a:r>
          </a:p>
        </p:txBody>
      </p:sp>
      <p:sp>
        <p:nvSpPr>
          <p:cNvPr id="161812" name="Rectangle 20"/>
          <p:cNvSpPr/>
          <p:nvPr/>
        </p:nvSpPr>
        <p:spPr>
          <a:xfrm>
            <a:off x="8596313" y="4137660"/>
            <a:ext cx="1600200" cy="519113"/>
          </a:xfrm>
          <a:prstGeom prst="rect">
            <a:avLst/>
          </a:prstGeom>
          <a:noFill/>
          <a:ln w="9525">
            <a:noFill/>
          </a:ln>
        </p:spPr>
        <p:txBody>
          <a:bodyPr lIns="91373" tIns="45685" rIns="91373" bIns="45685" anchor="t">
            <a:spAutoFit/>
          </a:bodyPr>
          <a:lstStyle/>
          <a:p>
            <a:r>
              <a:rPr lang="zh-CN" altLang="en-US" sz="2800" b="1" dirty="0">
                <a:solidFill>
                  <a:srgbClr val="FF33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葡萄糖</a:t>
            </a:r>
          </a:p>
        </p:txBody>
      </p:sp>
      <p:sp>
        <p:nvSpPr>
          <p:cNvPr id="161813" name="Rectangle 21"/>
          <p:cNvSpPr/>
          <p:nvPr/>
        </p:nvSpPr>
        <p:spPr>
          <a:xfrm>
            <a:off x="6368098" y="4670743"/>
            <a:ext cx="969962" cy="519112"/>
          </a:xfrm>
          <a:prstGeom prst="rect">
            <a:avLst/>
          </a:prstGeom>
          <a:noFill/>
          <a:ln w="9525">
            <a:noFill/>
          </a:ln>
        </p:spPr>
        <p:txBody>
          <a:bodyPr lIns="91373" tIns="45685" rIns="91373" bIns="45685" anchor="t">
            <a:spAutoFit/>
          </a:bodyPr>
          <a:lstStyle/>
          <a:p>
            <a:r>
              <a:rPr lang="en-US" altLang="zh-CN" sz="2800" b="1" dirty="0">
                <a:solidFill>
                  <a:srgbClr val="FF33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CO</a:t>
            </a:r>
            <a:r>
              <a:rPr lang="en-US" altLang="zh-CN" sz="2800" b="1" baseline="-25000" dirty="0">
                <a:solidFill>
                  <a:srgbClr val="FF33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</a:p>
        </p:txBody>
      </p:sp>
      <p:sp>
        <p:nvSpPr>
          <p:cNvPr id="161814" name="Rectangle 22"/>
          <p:cNvSpPr/>
          <p:nvPr/>
        </p:nvSpPr>
        <p:spPr>
          <a:xfrm>
            <a:off x="4889500" y="4699318"/>
            <a:ext cx="990600" cy="519112"/>
          </a:xfrm>
          <a:prstGeom prst="rect">
            <a:avLst/>
          </a:prstGeom>
          <a:noFill/>
          <a:ln w="9525">
            <a:noFill/>
          </a:ln>
        </p:spPr>
        <p:txBody>
          <a:bodyPr lIns="91373" tIns="45685" rIns="91373" bIns="45685" anchor="t">
            <a:spAutoFit/>
          </a:bodyPr>
          <a:lstStyle/>
          <a:p>
            <a:r>
              <a:rPr lang="en-US" altLang="zh-CN" sz="2800" b="1" dirty="0">
                <a:solidFill>
                  <a:srgbClr val="FF33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H</a:t>
            </a:r>
            <a:r>
              <a:rPr lang="en-US" altLang="zh-CN" sz="2800" b="1" baseline="-25000" dirty="0">
                <a:solidFill>
                  <a:srgbClr val="FF33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en-US" altLang="zh-CN" sz="2800" b="1" dirty="0">
                <a:solidFill>
                  <a:srgbClr val="FF33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O</a:t>
            </a:r>
          </a:p>
        </p:txBody>
      </p:sp>
      <p:sp>
        <p:nvSpPr>
          <p:cNvPr id="161815" name="Rectangle 23"/>
          <p:cNvSpPr/>
          <p:nvPr/>
        </p:nvSpPr>
        <p:spPr>
          <a:xfrm>
            <a:off x="8051800" y="4671060"/>
            <a:ext cx="1219200" cy="519113"/>
          </a:xfrm>
          <a:prstGeom prst="rect">
            <a:avLst/>
          </a:prstGeom>
          <a:noFill/>
          <a:ln w="9525">
            <a:noFill/>
          </a:ln>
        </p:spPr>
        <p:txBody>
          <a:bodyPr lIns="91373" tIns="45685" rIns="91373" bIns="45685" anchor="t">
            <a:spAutoFit/>
          </a:bodyPr>
          <a:lstStyle/>
          <a:p>
            <a:r>
              <a:rPr lang="zh-CN" altLang="en-US" sz="2800" b="1" dirty="0">
                <a:solidFill>
                  <a:srgbClr val="FF33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能量</a:t>
            </a:r>
          </a:p>
        </p:txBody>
      </p:sp>
      <p:sp>
        <p:nvSpPr>
          <p:cNvPr id="161816" name="Rectangle 24"/>
          <p:cNvSpPr/>
          <p:nvPr/>
        </p:nvSpPr>
        <p:spPr>
          <a:xfrm>
            <a:off x="1046163" y="4670743"/>
            <a:ext cx="2763837" cy="519112"/>
          </a:xfrm>
          <a:prstGeom prst="rect">
            <a:avLst/>
          </a:prstGeom>
          <a:noFill/>
          <a:ln w="9525">
            <a:noFill/>
          </a:ln>
        </p:spPr>
        <p:txBody>
          <a:bodyPr lIns="91373" tIns="45685" rIns="91373" bIns="45685" anchor="t">
            <a:spAutoFit/>
          </a:bodyPr>
          <a:lstStyle/>
          <a:p>
            <a:r>
              <a:rPr lang="zh-CN" altLang="en-US" sz="2800" b="1" dirty="0">
                <a:solidFill>
                  <a:srgbClr val="FF33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彻底氧化分解</a:t>
            </a:r>
          </a:p>
        </p:txBody>
      </p:sp>
      <p:sp>
        <p:nvSpPr>
          <p:cNvPr id="161817" name="Text Box 25"/>
          <p:cNvSpPr txBox="1"/>
          <p:nvPr/>
        </p:nvSpPr>
        <p:spPr>
          <a:xfrm>
            <a:off x="664845" y="5190490"/>
            <a:ext cx="1586865" cy="520700"/>
          </a:xfrm>
          <a:prstGeom prst="rect">
            <a:avLst/>
          </a:prstGeom>
          <a:noFill/>
          <a:ln w="9525">
            <a:noFill/>
          </a:ln>
        </p:spPr>
        <p:txBody>
          <a:bodyPr wrap="square" lIns="91373" tIns="45685" rIns="91373" bIns="45685" anchor="t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b="1" dirty="0">
                <a:solidFill>
                  <a:srgbClr val="FF33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大量</a:t>
            </a:r>
            <a:r>
              <a:rPr lang="en-US" altLang="zh-CN" sz="2800" b="1" dirty="0">
                <a:solidFill>
                  <a:srgbClr val="FF33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ATP</a:t>
            </a:r>
          </a:p>
        </p:txBody>
      </p:sp>
      <p:sp>
        <p:nvSpPr>
          <p:cNvPr id="161821" name="Text Box 29" descr="羊皮纸"/>
          <p:cNvSpPr txBox="1"/>
          <p:nvPr/>
        </p:nvSpPr>
        <p:spPr>
          <a:xfrm>
            <a:off x="3999230" y="2895600"/>
            <a:ext cx="4194175" cy="606425"/>
          </a:xfrm>
          <a:prstGeom prst="rect">
            <a:avLst/>
          </a:prstGeom>
          <a:noFill/>
          <a:ln w="9525">
            <a:noFill/>
          </a:ln>
        </p:spPr>
        <p:txBody>
          <a:bodyPr lIns="91373" tIns="45685" rIns="91373" bIns="45685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800" b="1" dirty="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28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约</a:t>
            </a:r>
            <a:r>
              <a:rPr lang="en-US" altLang="zh-CN" sz="28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40%</a:t>
            </a:r>
            <a:r>
              <a:rPr lang="zh-CN" altLang="en-US" sz="2800" b="1" dirty="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转移到</a:t>
            </a:r>
            <a:r>
              <a:rPr lang="en-US" altLang="zh-CN" sz="2800" b="1" dirty="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ATP</a:t>
            </a:r>
            <a:r>
              <a:rPr lang="zh-CN" altLang="en-US" sz="2800" b="1" dirty="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中。　</a:t>
            </a:r>
          </a:p>
        </p:txBody>
      </p:sp>
      <p:grpSp>
        <p:nvGrpSpPr>
          <p:cNvPr id="3" name="Group 28"/>
          <p:cNvGrpSpPr/>
          <p:nvPr/>
        </p:nvGrpSpPr>
        <p:grpSpPr>
          <a:xfrm>
            <a:off x="2438400" y="1358900"/>
            <a:ext cx="9604375" cy="1225551"/>
            <a:chOff x="1536" y="904"/>
            <a:chExt cx="6050" cy="772"/>
          </a:xfrm>
        </p:grpSpPr>
        <p:grpSp>
          <p:nvGrpSpPr>
            <p:cNvPr id="45078" name="Group 27"/>
            <p:cNvGrpSpPr/>
            <p:nvPr/>
          </p:nvGrpSpPr>
          <p:grpSpPr>
            <a:xfrm>
              <a:off x="1536" y="904"/>
              <a:ext cx="5004" cy="772"/>
              <a:chOff x="720" y="904"/>
              <a:chExt cx="5004" cy="772"/>
            </a:xfrm>
          </p:grpSpPr>
          <p:sp>
            <p:nvSpPr>
              <p:cNvPr id="45079" name="Text Box 10" descr="羊皮纸"/>
              <p:cNvSpPr txBox="1"/>
              <p:nvPr/>
            </p:nvSpPr>
            <p:spPr>
              <a:xfrm>
                <a:off x="720" y="1076"/>
                <a:ext cx="5004" cy="60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>
                <a:spAutoFit/>
              </a:bodyPr>
              <a:lstStyle/>
              <a:p>
                <a:r>
                  <a:rPr lang="en-US" altLang="zh-CN" sz="2800" b="1" dirty="0">
                    <a:solidFill>
                      <a:srgbClr val="0000FF"/>
                    </a:solidFill>
                    <a:latin typeface="楷体_GB2312" pitchFamily="49" charset="-122"/>
                    <a:ea typeface="楷体_GB2312" pitchFamily="49" charset="-122"/>
                  </a:rPr>
                  <a:t>C</a:t>
                </a:r>
                <a:r>
                  <a:rPr lang="en-US" altLang="zh-CN" sz="2800" b="1" baseline="-25000" dirty="0">
                    <a:solidFill>
                      <a:srgbClr val="0000FF"/>
                    </a:solidFill>
                    <a:latin typeface="楷体_GB2312" pitchFamily="49" charset="-122"/>
                    <a:ea typeface="楷体_GB2312" pitchFamily="49" charset="-122"/>
                  </a:rPr>
                  <a:t>6</a:t>
                </a:r>
                <a:r>
                  <a:rPr lang="en-US" altLang="zh-CN" sz="2800" b="1" dirty="0">
                    <a:solidFill>
                      <a:srgbClr val="0000FF"/>
                    </a:solidFill>
                    <a:latin typeface="楷体_GB2312" pitchFamily="49" charset="-122"/>
                    <a:ea typeface="楷体_GB2312" pitchFamily="49" charset="-122"/>
                  </a:rPr>
                  <a:t>H</a:t>
                </a:r>
                <a:r>
                  <a:rPr lang="en-US" altLang="zh-CN" sz="2800" b="1" baseline="-25000" dirty="0">
                    <a:solidFill>
                      <a:srgbClr val="0000FF"/>
                    </a:solidFill>
                    <a:latin typeface="楷体_GB2312" pitchFamily="49" charset="-122"/>
                    <a:ea typeface="楷体_GB2312" pitchFamily="49" charset="-122"/>
                  </a:rPr>
                  <a:t>12</a:t>
                </a:r>
                <a:r>
                  <a:rPr lang="en-US" altLang="zh-CN" sz="2800" b="1" dirty="0">
                    <a:solidFill>
                      <a:srgbClr val="0000FF"/>
                    </a:solidFill>
                    <a:latin typeface="楷体_GB2312" pitchFamily="49" charset="-122"/>
                    <a:ea typeface="楷体_GB2312" pitchFamily="49" charset="-122"/>
                  </a:rPr>
                  <a:t>O</a:t>
                </a:r>
                <a:r>
                  <a:rPr lang="en-US" altLang="zh-CN" sz="2800" b="1" baseline="-25000" dirty="0">
                    <a:solidFill>
                      <a:srgbClr val="0000FF"/>
                    </a:solidFill>
                    <a:latin typeface="楷体_GB2312" pitchFamily="49" charset="-122"/>
                    <a:ea typeface="楷体_GB2312" pitchFamily="49" charset="-122"/>
                  </a:rPr>
                  <a:t>6</a:t>
                </a:r>
                <a:r>
                  <a:rPr lang="en-US" altLang="zh-CN" sz="2800" b="1" dirty="0">
                    <a:solidFill>
                      <a:srgbClr val="0000FF"/>
                    </a:solidFill>
                    <a:latin typeface="楷体_GB2312" pitchFamily="49" charset="-122"/>
                    <a:ea typeface="楷体_GB2312" pitchFamily="49" charset="-122"/>
                  </a:rPr>
                  <a:t>+6O</a:t>
                </a:r>
                <a:r>
                  <a:rPr lang="en-US" altLang="zh-CN" sz="2800" b="1" baseline="-25000" dirty="0">
                    <a:solidFill>
                      <a:srgbClr val="0000FF"/>
                    </a:solidFill>
                    <a:latin typeface="楷体_GB2312" pitchFamily="49" charset="-122"/>
                    <a:ea typeface="楷体_GB2312" pitchFamily="49" charset="-122"/>
                  </a:rPr>
                  <a:t>2</a:t>
                </a:r>
                <a:r>
                  <a:rPr lang="en-US" altLang="zh-CN" sz="2800" b="1" dirty="0">
                    <a:solidFill>
                      <a:srgbClr val="0000FF"/>
                    </a:solidFill>
                    <a:latin typeface="楷体_GB2312" pitchFamily="49" charset="-122"/>
                    <a:ea typeface="楷体_GB2312" pitchFamily="49" charset="-122"/>
                  </a:rPr>
                  <a:t> +6H</a:t>
                </a:r>
                <a:r>
                  <a:rPr lang="en-US" altLang="zh-CN" sz="2800" b="1" baseline="-25000" dirty="0">
                    <a:solidFill>
                      <a:srgbClr val="0000FF"/>
                    </a:solidFill>
                    <a:latin typeface="楷体_GB2312" pitchFamily="49" charset="-122"/>
                    <a:ea typeface="楷体_GB2312" pitchFamily="49" charset="-122"/>
                  </a:rPr>
                  <a:t>2</a:t>
                </a:r>
                <a:r>
                  <a:rPr lang="en-US" altLang="zh-CN" sz="2800" b="1" dirty="0">
                    <a:solidFill>
                      <a:srgbClr val="0000FF"/>
                    </a:solidFill>
                    <a:latin typeface="楷体_GB2312" pitchFamily="49" charset="-122"/>
                    <a:ea typeface="楷体_GB2312" pitchFamily="49" charset="-122"/>
                  </a:rPr>
                  <a:t>O          6CO</a:t>
                </a:r>
                <a:r>
                  <a:rPr lang="en-US" altLang="zh-CN" sz="2800" b="1" baseline="-25000" dirty="0">
                    <a:solidFill>
                      <a:srgbClr val="0000FF"/>
                    </a:solidFill>
                    <a:latin typeface="楷体_GB2312" pitchFamily="49" charset="-122"/>
                    <a:ea typeface="楷体_GB2312" pitchFamily="49" charset="-122"/>
                  </a:rPr>
                  <a:t>2</a:t>
                </a:r>
                <a:r>
                  <a:rPr lang="en-US" altLang="zh-CN" sz="2800" b="1" dirty="0">
                    <a:solidFill>
                      <a:srgbClr val="0000FF"/>
                    </a:solidFill>
                    <a:latin typeface="楷体_GB2312" pitchFamily="49" charset="-122"/>
                    <a:ea typeface="楷体_GB2312" pitchFamily="49" charset="-122"/>
                  </a:rPr>
                  <a:t>+ 12H</a:t>
                </a:r>
                <a:r>
                  <a:rPr lang="en-US" altLang="zh-CN" sz="2800" b="1" baseline="-25000" dirty="0">
                    <a:solidFill>
                      <a:srgbClr val="0000FF"/>
                    </a:solidFill>
                    <a:latin typeface="楷体_GB2312" pitchFamily="49" charset="-122"/>
                    <a:ea typeface="楷体_GB2312" pitchFamily="49" charset="-122"/>
                  </a:rPr>
                  <a:t>2</a:t>
                </a:r>
                <a:r>
                  <a:rPr lang="en-US" altLang="zh-CN" sz="2800" b="1" dirty="0">
                    <a:solidFill>
                      <a:srgbClr val="0000FF"/>
                    </a:solidFill>
                    <a:latin typeface="楷体_GB2312" pitchFamily="49" charset="-122"/>
                    <a:ea typeface="楷体_GB2312" pitchFamily="49" charset="-122"/>
                  </a:rPr>
                  <a:t>O +</a:t>
                </a:r>
                <a:r>
                  <a:rPr lang="zh-CN" altLang="en-US" sz="2800" b="1" dirty="0">
                    <a:solidFill>
                      <a:srgbClr val="0000FF"/>
                    </a:solidFill>
                    <a:latin typeface="楷体_GB2312" pitchFamily="49" charset="-122"/>
                    <a:ea typeface="楷体_GB2312" pitchFamily="49" charset="-122"/>
                  </a:rPr>
                  <a:t>能量</a:t>
                </a:r>
              </a:p>
            </p:txBody>
          </p:sp>
          <p:sp>
            <p:nvSpPr>
              <p:cNvPr id="45080" name="Text Box 11" descr="羊皮纸"/>
              <p:cNvSpPr txBox="1"/>
              <p:nvPr/>
            </p:nvSpPr>
            <p:spPr>
              <a:xfrm>
                <a:off x="2782" y="904"/>
                <a:ext cx="280" cy="329"/>
              </a:xfrm>
              <a:prstGeom prst="rect">
                <a:avLst/>
              </a:prstGeom>
              <a:noFill/>
              <a:ln w="57150">
                <a:noFill/>
              </a:ln>
            </p:spPr>
            <p:txBody>
              <a:bodyPr anchor="t">
                <a:spAutoFit/>
              </a:bodyPr>
              <a:lstStyle/>
              <a:p>
                <a:r>
                  <a:rPr lang="zh-CN" altLang="en-US" sz="2800" b="1" dirty="0">
                    <a:solidFill>
                      <a:srgbClr val="0000FF"/>
                    </a:solidFill>
                    <a:latin typeface="楷体_GB2312" pitchFamily="49" charset="-122"/>
                    <a:ea typeface="楷体_GB2312" pitchFamily="49" charset="-122"/>
                  </a:rPr>
                  <a:t>酶</a:t>
                </a:r>
              </a:p>
            </p:txBody>
          </p:sp>
          <p:sp>
            <p:nvSpPr>
              <p:cNvPr id="45081" name="Line 12"/>
              <p:cNvSpPr/>
              <p:nvPr/>
            </p:nvSpPr>
            <p:spPr>
              <a:xfrm>
                <a:off x="2734" y="1240"/>
                <a:ext cx="480" cy="0"/>
              </a:xfrm>
              <a:prstGeom prst="line">
                <a:avLst/>
              </a:prstGeom>
              <a:ln w="571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sp>
        </p:grpSp>
        <p:sp>
          <p:nvSpPr>
            <p:cNvPr id="45082" name="Text Box 26"/>
            <p:cNvSpPr txBox="1"/>
            <p:nvPr/>
          </p:nvSpPr>
          <p:spPr>
            <a:xfrm>
              <a:off x="6218" y="1095"/>
              <a:ext cx="1368" cy="29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400" b="1" dirty="0">
                  <a:solidFill>
                    <a:srgbClr val="FF0066"/>
                  </a:solidFill>
                  <a:latin typeface="楷体_GB2312" pitchFamily="49" charset="-122"/>
                  <a:ea typeface="楷体_GB2312" pitchFamily="49" charset="-122"/>
                </a:rPr>
                <a:t>（</a:t>
              </a:r>
              <a:r>
                <a:rPr lang="en-US" altLang="zh-CN" sz="2400" b="1" dirty="0">
                  <a:solidFill>
                    <a:srgbClr val="FF0066"/>
                  </a:solidFill>
                  <a:latin typeface="楷体_GB2312" pitchFamily="49" charset="-122"/>
                  <a:ea typeface="楷体_GB2312" pitchFamily="49" charset="-122"/>
                </a:rPr>
                <a:t>2870KJ/mol</a:t>
              </a:r>
              <a:r>
                <a:rPr lang="zh-CN" altLang="en-US" sz="2400" b="1" dirty="0">
                  <a:solidFill>
                    <a:srgbClr val="FF0066"/>
                  </a:solidFill>
                  <a:latin typeface="楷体_GB2312" pitchFamily="49" charset="-122"/>
                  <a:ea typeface="楷体_GB2312" pitchFamily="49" charset="-122"/>
                </a:rPr>
                <a:t>）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random/>
      </p:transition>
    </mc:Choice>
    <mc:Fallback xmlns="">
      <p:transition spd="med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1617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8" dur="500"/>
                                        <p:tgtEl>
                                          <p:spTgt spid="1617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3" dur="500"/>
                                        <p:tgtEl>
                                          <p:spTgt spid="1618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2" dur="500"/>
                                        <p:tgtEl>
                                          <p:spTgt spid="1618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7" dur="500"/>
                                        <p:tgtEl>
                                          <p:spTgt spid="1618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2" dur="500"/>
                                        <p:tgtEl>
                                          <p:spTgt spid="1618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7" dur="500"/>
                                        <p:tgtEl>
                                          <p:spTgt spid="1618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52" dur="500"/>
                                        <p:tgtEl>
                                          <p:spTgt spid="1618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57" dur="500"/>
                                        <p:tgtEl>
                                          <p:spTgt spid="1618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62" dur="500"/>
                                        <p:tgtEl>
                                          <p:spTgt spid="1618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67" dur="500"/>
                                        <p:tgtEl>
                                          <p:spTgt spid="1618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1800" grpId="1" bldLvl="0" animBg="1"/>
      <p:bldP spid="161795" grpId="0"/>
      <p:bldP spid="161797" grpId="0"/>
      <p:bldP spid="161810" grpId="0" bldLvl="0" animBg="1"/>
      <p:bldP spid="161811" grpId="0"/>
      <p:bldP spid="161812" grpId="0"/>
      <p:bldP spid="161813" grpId="0"/>
      <p:bldP spid="161814" grpId="0"/>
      <p:bldP spid="161815" grpId="0"/>
      <p:bldP spid="161816" grpId="0"/>
      <p:bldP spid="161817" grpId="0"/>
      <p:bldP spid="16182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Text Box 2"/>
          <p:cNvSpPr txBox="1"/>
          <p:nvPr/>
        </p:nvSpPr>
        <p:spPr>
          <a:xfrm>
            <a:off x="250825" y="404813"/>
            <a:ext cx="9371330" cy="705485"/>
          </a:xfrm>
          <a:prstGeom prst="rect">
            <a:avLst/>
          </a:prstGeom>
          <a:noFill/>
          <a:ln w="9525">
            <a:noFill/>
          </a:ln>
        </p:spPr>
        <p:txBody>
          <a:bodyPr wrap="none" lIns="91373" tIns="45685" rIns="91373" bIns="45685" anchor="t">
            <a:spAutoFit/>
          </a:bodyPr>
          <a:lstStyle/>
          <a:p>
            <a:pPr algn="l"/>
            <a:r>
              <a:rPr lang="zh-CN" altLang="en-US" sz="4000" b="1" dirty="0">
                <a:latin typeface="黑体" panose="02010609060101010101" pitchFamily="49" charset="-122"/>
                <a:ea typeface="黑体" panose="02010609060101010101" pitchFamily="49" charset="-122"/>
              </a:rPr>
              <a:t>有氧呼吸的</a:t>
            </a:r>
            <a:r>
              <a:rPr lang="zh-CN" altLang="en-US" sz="40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下列过程发生的场所分别是</a:t>
            </a:r>
            <a:r>
              <a:rPr lang="zh-CN" altLang="en-US" sz="4000" b="1" dirty="0"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</a:p>
        </p:txBody>
      </p:sp>
      <p:sp>
        <p:nvSpPr>
          <p:cNvPr id="47106" name="Text Box 3"/>
          <p:cNvSpPr txBox="1"/>
          <p:nvPr/>
        </p:nvSpPr>
        <p:spPr>
          <a:xfrm>
            <a:off x="539750" y="1125855"/>
            <a:ext cx="8705850" cy="3411220"/>
          </a:xfrm>
          <a:prstGeom prst="rect">
            <a:avLst/>
          </a:prstGeom>
          <a:noFill/>
          <a:ln w="9525">
            <a:noFill/>
          </a:ln>
        </p:spPr>
        <p:txBody>
          <a:bodyPr wrap="square" lIns="91373" tIns="45685" rIns="91373" bIns="45685" anchor="t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zh-CN" sz="3600" b="1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①</a:t>
            </a:r>
            <a:r>
              <a:rPr lang="zh-CN" altLang="en-US" sz="3600" b="1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产生</a:t>
            </a:r>
            <a:r>
              <a:rPr lang="zh-CN" altLang="zh-CN" sz="3600" b="1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CO</a:t>
            </a:r>
            <a:r>
              <a:rPr lang="zh-CN" altLang="zh-CN" sz="3600" b="1" baseline="-300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2</a:t>
            </a:r>
            <a:r>
              <a:rPr lang="zh-CN" altLang="en-US" sz="3600" b="1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的场所：    　　  </a:t>
            </a:r>
          </a:p>
          <a:p>
            <a:pPr>
              <a:lnSpc>
                <a:spcPct val="120000"/>
              </a:lnSpc>
            </a:pPr>
            <a:r>
              <a:rPr lang="zh-CN" altLang="zh-CN" sz="3600" b="1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②</a:t>
            </a:r>
            <a:r>
              <a:rPr lang="zh-CN" altLang="en-US" sz="3600" b="1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产生</a:t>
            </a:r>
            <a:r>
              <a:rPr lang="zh-CN" altLang="zh-CN" sz="3600" b="1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H</a:t>
            </a:r>
            <a:r>
              <a:rPr lang="zh-CN" altLang="zh-CN" sz="3600" b="1" baseline="-300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2</a:t>
            </a:r>
            <a:r>
              <a:rPr lang="zh-CN" altLang="zh-CN" sz="3600" b="1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O</a:t>
            </a:r>
            <a:r>
              <a:rPr lang="zh-CN" altLang="en-US" sz="3600" b="1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的场所：    　　   </a:t>
            </a:r>
          </a:p>
          <a:p>
            <a:pPr>
              <a:lnSpc>
                <a:spcPct val="120000"/>
              </a:lnSpc>
            </a:pPr>
            <a:r>
              <a:rPr lang="zh-CN" altLang="zh-CN" sz="3600" b="1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③</a:t>
            </a:r>
            <a:r>
              <a:rPr lang="zh-CN" altLang="en-US" sz="3600" b="1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氧气参与反应的场所：　       　</a:t>
            </a:r>
          </a:p>
          <a:p>
            <a:pPr>
              <a:lnSpc>
                <a:spcPct val="120000"/>
              </a:lnSpc>
            </a:pPr>
            <a:r>
              <a:rPr lang="zh-CN" altLang="zh-CN" sz="3600" b="1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④</a:t>
            </a:r>
            <a:r>
              <a:rPr lang="zh-CN" altLang="en-US" sz="3600" b="1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产生</a:t>
            </a:r>
            <a:r>
              <a:rPr lang="zh-CN" altLang="zh-CN" sz="3600" b="1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ATP</a:t>
            </a:r>
            <a:r>
              <a:rPr lang="zh-CN" altLang="en-US" sz="3600" b="1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的场所：          　 　　</a:t>
            </a:r>
          </a:p>
          <a:p>
            <a:pPr>
              <a:lnSpc>
                <a:spcPct val="120000"/>
              </a:lnSpc>
            </a:pPr>
            <a:r>
              <a:rPr lang="zh-CN" altLang="zh-CN" sz="3600" b="1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⑤</a:t>
            </a:r>
            <a:r>
              <a:rPr lang="zh-CN" altLang="en-US" sz="3600" b="1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产生</a:t>
            </a:r>
            <a:r>
              <a:rPr lang="zh-CN" altLang="zh-CN" sz="3600" b="1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ATP</a:t>
            </a:r>
            <a:r>
              <a:rPr lang="zh-CN" altLang="en-US" sz="3600" b="1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最多的场所：</a:t>
            </a:r>
          </a:p>
        </p:txBody>
      </p:sp>
      <p:sp>
        <p:nvSpPr>
          <p:cNvPr id="24581" name="Text Box 5"/>
          <p:cNvSpPr txBox="1"/>
          <p:nvPr/>
        </p:nvSpPr>
        <p:spPr>
          <a:xfrm>
            <a:off x="5209540" y="1149985"/>
            <a:ext cx="2477135" cy="643890"/>
          </a:xfrm>
          <a:prstGeom prst="rect">
            <a:avLst/>
          </a:prstGeom>
          <a:noFill/>
          <a:ln w="9525">
            <a:noFill/>
          </a:ln>
        </p:spPr>
        <p:txBody>
          <a:bodyPr wrap="none" lIns="91373" tIns="45685" rIns="91373" bIns="45685" anchor="t">
            <a:spAutoFit/>
          </a:bodyPr>
          <a:lstStyle/>
          <a:p>
            <a:r>
              <a:rPr lang="zh-CN" altLang="en-US" sz="36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线粒体基质</a:t>
            </a:r>
          </a:p>
        </p:txBody>
      </p:sp>
      <p:sp>
        <p:nvSpPr>
          <p:cNvPr id="24582" name="Text Box 6"/>
          <p:cNvSpPr txBox="1"/>
          <p:nvPr/>
        </p:nvSpPr>
        <p:spPr>
          <a:xfrm>
            <a:off x="5209540" y="1793875"/>
            <a:ext cx="2477135" cy="643890"/>
          </a:xfrm>
          <a:prstGeom prst="rect">
            <a:avLst/>
          </a:prstGeom>
          <a:noFill/>
          <a:ln w="9525">
            <a:noFill/>
          </a:ln>
        </p:spPr>
        <p:txBody>
          <a:bodyPr wrap="none" lIns="91373" tIns="45685" rIns="91373" bIns="45685" anchor="t">
            <a:spAutoFit/>
          </a:bodyPr>
          <a:lstStyle/>
          <a:p>
            <a:r>
              <a:rPr lang="zh-CN" altLang="en-US" sz="36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线粒体内膜</a:t>
            </a:r>
          </a:p>
        </p:txBody>
      </p:sp>
      <p:sp>
        <p:nvSpPr>
          <p:cNvPr id="24584" name="Text Box 8"/>
          <p:cNvSpPr txBox="1"/>
          <p:nvPr/>
        </p:nvSpPr>
        <p:spPr>
          <a:xfrm>
            <a:off x="5209540" y="3153410"/>
            <a:ext cx="6407785" cy="643890"/>
          </a:xfrm>
          <a:prstGeom prst="rect">
            <a:avLst/>
          </a:prstGeom>
          <a:noFill/>
          <a:ln w="9525">
            <a:noFill/>
          </a:ln>
        </p:spPr>
        <p:txBody>
          <a:bodyPr wrap="square" lIns="91373" tIns="45685" rIns="91373" bIns="45685" anchor="t">
            <a:spAutoFit/>
          </a:bodyPr>
          <a:lstStyle/>
          <a:p>
            <a:r>
              <a:rPr lang="zh-CN" altLang="en-US" sz="36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+mn-ea"/>
              </a:rPr>
              <a:t>细胞质基质、线粒体</a:t>
            </a:r>
            <a:endParaRPr lang="en-US" altLang="zh-CN" sz="3600" b="1" dirty="0">
              <a:solidFill>
                <a:srgbClr val="FF0000"/>
              </a:solidFill>
              <a:latin typeface="Times New Roman" panose="02020603050405020304" pitchFamily="18" charset="0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2" name="Text Box 6"/>
          <p:cNvSpPr txBox="1"/>
          <p:nvPr/>
        </p:nvSpPr>
        <p:spPr>
          <a:xfrm>
            <a:off x="5344795" y="2509520"/>
            <a:ext cx="2477135" cy="643890"/>
          </a:xfrm>
          <a:prstGeom prst="rect">
            <a:avLst/>
          </a:prstGeom>
          <a:noFill/>
          <a:ln w="9525">
            <a:noFill/>
          </a:ln>
        </p:spPr>
        <p:txBody>
          <a:bodyPr wrap="none" lIns="91373" tIns="45685" rIns="91373" bIns="45685" anchor="t">
            <a:spAutoFit/>
          </a:bodyPr>
          <a:lstStyle/>
          <a:p>
            <a:r>
              <a:rPr lang="zh-CN" altLang="en-US" sz="36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线粒体内膜</a:t>
            </a:r>
          </a:p>
        </p:txBody>
      </p:sp>
      <p:sp>
        <p:nvSpPr>
          <p:cNvPr id="4" name="Text Box 6"/>
          <p:cNvSpPr txBox="1"/>
          <p:nvPr/>
        </p:nvSpPr>
        <p:spPr>
          <a:xfrm>
            <a:off x="5344795" y="3797300"/>
            <a:ext cx="2477135" cy="643890"/>
          </a:xfrm>
          <a:prstGeom prst="rect">
            <a:avLst/>
          </a:prstGeom>
          <a:noFill/>
          <a:ln w="9525">
            <a:noFill/>
          </a:ln>
        </p:spPr>
        <p:txBody>
          <a:bodyPr wrap="none" lIns="91373" tIns="45685" rIns="91373" bIns="45685" anchor="t">
            <a:spAutoFit/>
          </a:bodyPr>
          <a:lstStyle/>
          <a:p>
            <a:r>
              <a:rPr lang="zh-CN" altLang="en-US" sz="36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线粒体内膜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45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45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45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81" grpId="0"/>
      <p:bldP spid="24582" grpId="0"/>
      <p:bldP spid="24584" grpId="0"/>
      <p:bldP spid="2" grpId="0"/>
      <p:bldP spid="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 descr="031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6726" y="260350"/>
            <a:ext cx="974725" cy="138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5" name="Picture 3" descr="004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341439"/>
            <a:ext cx="1555750" cy="1944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6" name="Picture 4" descr="012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1" y="1"/>
            <a:ext cx="1547813" cy="154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7" name="Picture 5" descr="019"/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3716339"/>
            <a:ext cx="1252538" cy="158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8" name="Text Box 6"/>
          <p:cNvSpPr txBox="1">
            <a:spLocks noChangeArrowheads="1"/>
          </p:cNvSpPr>
          <p:nvPr/>
        </p:nvSpPr>
        <p:spPr bwMode="auto">
          <a:xfrm>
            <a:off x="4008439" y="333375"/>
            <a:ext cx="2663825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zh-CN" altLang="en-US" sz="3200" b="1">
                <a:latin typeface="Times New Roman" panose="02020603050405020304" pitchFamily="18" charset="0"/>
              </a:rPr>
              <a:t>看谁反应最快</a:t>
            </a:r>
          </a:p>
        </p:txBody>
      </p:sp>
      <p:sp>
        <p:nvSpPr>
          <p:cNvPr id="373767" name="Text Box 7"/>
          <p:cNvSpPr txBox="1">
            <a:spLocks noChangeArrowheads="1"/>
          </p:cNvSpPr>
          <p:nvPr/>
        </p:nvSpPr>
        <p:spPr bwMode="auto">
          <a:xfrm>
            <a:off x="2711450" y="1844676"/>
            <a:ext cx="6985000" cy="2043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3200" b="1">
                <a:latin typeface="Times New Roman" panose="02020603050405020304" pitchFamily="18" charset="0"/>
              </a:rPr>
              <a:t>1</a:t>
            </a:r>
            <a:r>
              <a:rPr lang="zh-CN" altLang="en-US" sz="3200" b="1">
                <a:latin typeface="Times New Roman" panose="02020603050405020304" pitchFamily="18" charset="0"/>
              </a:rPr>
              <a:t>、哪个阶段产生</a:t>
            </a:r>
            <a:r>
              <a:rPr lang="en-US" altLang="zh-CN" sz="3200" b="1">
                <a:latin typeface="Times New Roman" panose="02020603050405020304" pitchFamily="18" charset="0"/>
              </a:rPr>
              <a:t>CO</a:t>
            </a:r>
            <a:r>
              <a:rPr lang="en-US" altLang="zh-CN" sz="3200" b="1" baseline="-25000">
                <a:latin typeface="Times New Roman" panose="02020603050405020304" pitchFamily="18" charset="0"/>
              </a:rPr>
              <a:t>2</a:t>
            </a:r>
            <a:r>
              <a:rPr lang="zh-CN" altLang="en-US" sz="3200" b="1">
                <a:latin typeface="Times New Roman" panose="02020603050405020304" pitchFamily="18" charset="0"/>
              </a:rPr>
              <a:t>？</a:t>
            </a:r>
          </a:p>
          <a:p>
            <a:pPr>
              <a:spcBef>
                <a:spcPct val="50000"/>
              </a:spcBef>
            </a:pPr>
            <a:endParaRPr lang="zh-CN" altLang="en-US" sz="3200" b="1">
              <a:latin typeface="Times New Roman" panose="02020603050405020304" pitchFamily="18" charset="0"/>
            </a:endParaRPr>
          </a:p>
          <a:p>
            <a:pPr>
              <a:spcBef>
                <a:spcPct val="50000"/>
              </a:spcBef>
            </a:pPr>
            <a:endParaRPr lang="en-US" altLang="zh-CN" sz="3200" b="1">
              <a:latin typeface="Times New Roman" panose="02020603050405020304" pitchFamily="18" charset="0"/>
            </a:endParaRPr>
          </a:p>
        </p:txBody>
      </p:sp>
      <p:sp>
        <p:nvSpPr>
          <p:cNvPr id="373768" name="Text Box 8"/>
          <p:cNvSpPr txBox="1">
            <a:spLocks noChangeArrowheads="1"/>
          </p:cNvSpPr>
          <p:nvPr/>
        </p:nvSpPr>
        <p:spPr bwMode="auto">
          <a:xfrm>
            <a:off x="2711451" y="2420939"/>
            <a:ext cx="6335713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3200" b="1">
                <a:latin typeface="Times New Roman" panose="02020603050405020304" pitchFamily="18" charset="0"/>
              </a:rPr>
              <a:t>2</a:t>
            </a:r>
            <a:r>
              <a:rPr lang="zh-CN" altLang="en-US" sz="3200" b="1">
                <a:latin typeface="Times New Roman" panose="02020603050405020304" pitchFamily="18" charset="0"/>
              </a:rPr>
              <a:t>、哪个阶段有氧气参与反应？</a:t>
            </a:r>
          </a:p>
        </p:txBody>
      </p:sp>
      <p:sp>
        <p:nvSpPr>
          <p:cNvPr id="373769" name="Text Box 9"/>
          <p:cNvSpPr txBox="1">
            <a:spLocks noChangeArrowheads="1"/>
          </p:cNvSpPr>
          <p:nvPr/>
        </p:nvSpPr>
        <p:spPr bwMode="auto">
          <a:xfrm>
            <a:off x="2711450" y="3068639"/>
            <a:ext cx="5545138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3200" b="1">
                <a:latin typeface="Times New Roman" panose="02020603050405020304" pitchFamily="18" charset="0"/>
              </a:rPr>
              <a:t>3</a:t>
            </a:r>
            <a:r>
              <a:rPr lang="zh-CN" altLang="en-US" sz="3200" b="1">
                <a:latin typeface="Times New Roman" panose="02020603050405020304" pitchFamily="18" charset="0"/>
              </a:rPr>
              <a:t>、哪个阶段产生</a:t>
            </a:r>
            <a:r>
              <a:rPr lang="en-US" altLang="zh-CN" sz="3200" b="1">
                <a:latin typeface="Times New Roman" panose="02020603050405020304" pitchFamily="18" charset="0"/>
              </a:rPr>
              <a:t>ATP</a:t>
            </a:r>
            <a:r>
              <a:rPr lang="zh-CN" altLang="en-US" sz="3200" b="1">
                <a:latin typeface="Times New Roman" panose="02020603050405020304" pitchFamily="18" charset="0"/>
              </a:rPr>
              <a:t>最多？</a:t>
            </a:r>
          </a:p>
        </p:txBody>
      </p:sp>
      <p:sp>
        <p:nvSpPr>
          <p:cNvPr id="373770" name="Text Box 10"/>
          <p:cNvSpPr txBox="1">
            <a:spLocks noChangeArrowheads="1"/>
          </p:cNvSpPr>
          <p:nvPr/>
        </p:nvSpPr>
        <p:spPr bwMode="auto">
          <a:xfrm>
            <a:off x="2782889" y="3716339"/>
            <a:ext cx="4681537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3200" b="1">
                <a:latin typeface="Times New Roman" panose="02020603050405020304" pitchFamily="18" charset="0"/>
              </a:rPr>
              <a:t>4</a:t>
            </a:r>
            <a:r>
              <a:rPr lang="zh-CN" altLang="en-US" sz="3200" b="1">
                <a:latin typeface="Times New Roman" panose="02020603050405020304" pitchFamily="18" charset="0"/>
              </a:rPr>
              <a:t>、</a:t>
            </a:r>
            <a:r>
              <a:rPr lang="en-US" altLang="zh-CN" sz="3200" b="1">
                <a:latin typeface="Times New Roman" panose="02020603050405020304" pitchFamily="18" charset="0"/>
              </a:rPr>
              <a:t>ATP</a:t>
            </a:r>
            <a:r>
              <a:rPr lang="zh-CN" altLang="en-US" sz="3200" b="1">
                <a:latin typeface="Times New Roman" panose="02020603050405020304" pitchFamily="18" charset="0"/>
              </a:rPr>
              <a:t>产生的场所？</a:t>
            </a:r>
          </a:p>
        </p:txBody>
      </p:sp>
      <p:sp>
        <p:nvSpPr>
          <p:cNvPr id="373771" name="Text Box 11"/>
          <p:cNvSpPr txBox="1">
            <a:spLocks noChangeArrowheads="1"/>
          </p:cNvSpPr>
          <p:nvPr/>
        </p:nvSpPr>
        <p:spPr bwMode="auto">
          <a:xfrm>
            <a:off x="3575050" y="1341439"/>
            <a:ext cx="3455988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zh-CN" altLang="en-US" sz="3200" b="1">
                <a:latin typeface="Times New Roman" panose="02020603050405020304" pitchFamily="18" charset="0"/>
              </a:rPr>
              <a:t>有氧呼吸过程中</a:t>
            </a:r>
          </a:p>
        </p:txBody>
      </p:sp>
      <p:sp>
        <p:nvSpPr>
          <p:cNvPr id="18444" name="Text Box 12"/>
          <p:cNvSpPr txBox="1">
            <a:spLocks noChangeArrowheads="1"/>
          </p:cNvSpPr>
          <p:nvPr/>
        </p:nvSpPr>
        <p:spPr bwMode="auto">
          <a:xfrm>
            <a:off x="2855913" y="4797425"/>
            <a:ext cx="511175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endParaRPr lang="zh-CN" altLang="zh-CN" sz="3200" b="1">
              <a:latin typeface="Times New Roman" panose="02020603050405020304" pitchFamily="18" charset="0"/>
            </a:endParaRPr>
          </a:p>
        </p:txBody>
      </p:sp>
      <p:sp>
        <p:nvSpPr>
          <p:cNvPr id="373773" name="Text Box 13"/>
          <p:cNvSpPr txBox="1">
            <a:spLocks noChangeArrowheads="1"/>
          </p:cNvSpPr>
          <p:nvPr/>
        </p:nvSpPr>
        <p:spPr bwMode="auto">
          <a:xfrm>
            <a:off x="2782889" y="4941888"/>
            <a:ext cx="7272337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3200" b="1">
                <a:latin typeface="Times New Roman" panose="02020603050405020304" pitchFamily="18" charset="0"/>
              </a:rPr>
              <a:t>5</a:t>
            </a:r>
            <a:r>
              <a:rPr lang="zh-CN" altLang="en-US" sz="3200" b="1">
                <a:latin typeface="Times New Roman" panose="02020603050405020304" pitchFamily="18" charset="0"/>
              </a:rPr>
              <a:t>、分解</a:t>
            </a:r>
            <a:r>
              <a:rPr lang="en-US" altLang="zh-CN" sz="3200" b="1">
                <a:latin typeface="Times New Roman" panose="02020603050405020304" pitchFamily="18" charset="0"/>
              </a:rPr>
              <a:t>1</a:t>
            </a:r>
            <a:r>
              <a:rPr lang="zh-CN" altLang="en-US" sz="3200" b="1">
                <a:latin typeface="Times New Roman" panose="02020603050405020304" pitchFamily="18" charset="0"/>
              </a:rPr>
              <a:t>摩尔的葡萄糖需多少摩尔</a:t>
            </a:r>
            <a:r>
              <a:rPr lang="en-US" altLang="zh-CN" sz="3200" b="1">
                <a:latin typeface="Times New Roman" panose="02020603050405020304" pitchFamily="18" charset="0"/>
              </a:rPr>
              <a:t>O</a:t>
            </a:r>
            <a:r>
              <a:rPr lang="en-US" altLang="zh-CN" sz="3200" b="1" baseline="-25000">
                <a:latin typeface="Times New Roman" panose="02020603050405020304" pitchFamily="18" charset="0"/>
              </a:rPr>
              <a:t>2</a:t>
            </a:r>
            <a:r>
              <a:rPr lang="zh-CN" altLang="en-US" sz="3200" b="1">
                <a:latin typeface="Times New Roman" panose="02020603050405020304" pitchFamily="18" charset="0"/>
              </a:rPr>
              <a:t>和产生多少摩尔</a:t>
            </a:r>
            <a:r>
              <a:rPr lang="en-US" altLang="zh-CN" sz="3200" b="1">
                <a:latin typeface="Times New Roman" panose="02020603050405020304" pitchFamily="18" charset="0"/>
              </a:rPr>
              <a:t>CO</a:t>
            </a:r>
            <a:r>
              <a:rPr lang="en-US" altLang="zh-CN" sz="3200" b="1" baseline="-25000">
                <a:latin typeface="Times New Roman" panose="02020603050405020304" pitchFamily="18" charset="0"/>
              </a:rPr>
              <a:t>2</a:t>
            </a:r>
            <a:r>
              <a:rPr lang="zh-CN" altLang="en-US" sz="3200" b="1">
                <a:latin typeface="Times New Roman" panose="02020603050405020304" pitchFamily="18" charset="0"/>
              </a:rPr>
              <a:t>？</a:t>
            </a:r>
          </a:p>
        </p:txBody>
      </p:sp>
      <p:sp>
        <p:nvSpPr>
          <p:cNvPr id="373774" name="Text Box 14"/>
          <p:cNvSpPr txBox="1">
            <a:spLocks noChangeArrowheads="1"/>
          </p:cNvSpPr>
          <p:nvPr/>
        </p:nvSpPr>
        <p:spPr bwMode="auto">
          <a:xfrm>
            <a:off x="8256588" y="1700213"/>
            <a:ext cx="2159000" cy="277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zh-CN" altLang="en-US" sz="3200" b="1">
                <a:solidFill>
                  <a:schemeClr val="folHlink"/>
                </a:solidFill>
                <a:latin typeface="Times New Roman" panose="02020603050405020304" pitchFamily="18" charset="0"/>
              </a:rPr>
              <a:t>第二阶段</a:t>
            </a:r>
          </a:p>
          <a:p>
            <a:pPr>
              <a:spcBef>
                <a:spcPct val="50000"/>
              </a:spcBef>
            </a:pPr>
            <a:r>
              <a:rPr lang="zh-CN" altLang="en-US" sz="3200" b="1">
                <a:solidFill>
                  <a:schemeClr val="folHlink"/>
                </a:solidFill>
                <a:latin typeface="Times New Roman" panose="02020603050405020304" pitchFamily="18" charset="0"/>
              </a:rPr>
              <a:t>第三阶段</a:t>
            </a:r>
          </a:p>
          <a:p>
            <a:pPr>
              <a:spcBef>
                <a:spcPct val="50000"/>
              </a:spcBef>
            </a:pPr>
            <a:r>
              <a:rPr lang="zh-CN" altLang="en-US" sz="3200" b="1">
                <a:solidFill>
                  <a:schemeClr val="folHlink"/>
                </a:solidFill>
                <a:latin typeface="Times New Roman" panose="02020603050405020304" pitchFamily="18" charset="0"/>
              </a:rPr>
              <a:t>第三阶段</a:t>
            </a:r>
          </a:p>
          <a:p>
            <a:pPr>
              <a:spcBef>
                <a:spcPct val="50000"/>
              </a:spcBef>
            </a:pPr>
            <a:endParaRPr lang="en-US" altLang="zh-CN" sz="3200" b="1">
              <a:solidFill>
                <a:schemeClr val="folHlink"/>
              </a:solidFill>
              <a:latin typeface="Times New Roman" panose="02020603050405020304" pitchFamily="18" charset="0"/>
            </a:endParaRPr>
          </a:p>
        </p:txBody>
      </p:sp>
      <p:sp>
        <p:nvSpPr>
          <p:cNvPr id="373775" name="Text Box 15"/>
          <p:cNvSpPr txBox="1">
            <a:spLocks noChangeArrowheads="1"/>
          </p:cNvSpPr>
          <p:nvPr/>
        </p:nvSpPr>
        <p:spPr bwMode="auto">
          <a:xfrm>
            <a:off x="3503614" y="4292600"/>
            <a:ext cx="5832475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zh-CN" altLang="en-US" sz="3200" b="1">
                <a:solidFill>
                  <a:schemeClr val="folHlink"/>
                </a:solidFill>
                <a:latin typeface="Times New Roman" panose="02020603050405020304" pitchFamily="18" charset="0"/>
              </a:rPr>
              <a:t>细胞质基质、线粒体（主要）</a:t>
            </a:r>
          </a:p>
        </p:txBody>
      </p:sp>
      <p:sp>
        <p:nvSpPr>
          <p:cNvPr id="373776" name="Text Box 16"/>
          <p:cNvSpPr txBox="1">
            <a:spLocks noChangeArrowheads="1"/>
          </p:cNvSpPr>
          <p:nvPr/>
        </p:nvSpPr>
        <p:spPr bwMode="auto">
          <a:xfrm>
            <a:off x="3359151" y="5949950"/>
            <a:ext cx="2519363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zh-CN" altLang="en-US" sz="3200" b="1">
                <a:solidFill>
                  <a:schemeClr val="folHlink"/>
                </a:solidFill>
                <a:latin typeface="Times New Roman" panose="02020603050405020304" pitchFamily="18" charset="0"/>
              </a:rPr>
              <a:t>都是</a:t>
            </a:r>
            <a:r>
              <a:rPr lang="en-US" altLang="zh-CN" sz="3200" b="1">
                <a:solidFill>
                  <a:schemeClr val="folHlink"/>
                </a:solidFill>
                <a:latin typeface="Times New Roman" panose="02020603050405020304" pitchFamily="18" charset="0"/>
              </a:rPr>
              <a:t>6</a:t>
            </a:r>
            <a:r>
              <a:rPr lang="zh-CN" altLang="en-US" sz="3200" b="1">
                <a:solidFill>
                  <a:schemeClr val="folHlink"/>
                </a:solidFill>
                <a:latin typeface="Times New Roman" panose="02020603050405020304" pitchFamily="18" charset="0"/>
              </a:rPr>
              <a:t>摩尔</a:t>
            </a:r>
          </a:p>
        </p:txBody>
      </p:sp>
      <p:pic>
        <p:nvPicPr>
          <p:cNvPr id="17" name="Picture 53" descr="4">
            <a:hlinkClick r:id="rId6" action="ppaction://hlinksldjump"/>
          </p:cNvPr>
          <p:cNvPicPr>
            <a:picLocks noChangeAspect="1" noChangeArrowheads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0" y="0"/>
            <a:ext cx="952500" cy="95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12789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3737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6" dur="500"/>
                                        <p:tgtEl>
                                          <p:spTgt spid="3737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1" dur="500"/>
                                        <p:tgtEl>
                                          <p:spTgt spid="3737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6" dur="500"/>
                                        <p:tgtEl>
                                          <p:spTgt spid="3737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1" dur="500"/>
                                        <p:tgtEl>
                                          <p:spTgt spid="3737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6" dur="500"/>
                                        <p:tgtEl>
                                          <p:spTgt spid="3737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1" dur="500"/>
                                        <p:tgtEl>
                                          <p:spTgt spid="3737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3737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3767" grpId="0"/>
      <p:bldP spid="373768" grpId="0"/>
      <p:bldP spid="373769" grpId="0"/>
      <p:bldP spid="373770" grpId="0"/>
      <p:bldP spid="373771" grpId="0"/>
      <p:bldP spid="373773" grpId="0"/>
      <p:bldP spid="373774" grpId="0"/>
      <p:bldP spid="373775" grpId="0"/>
      <p:bldP spid="37377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076" name="Rectangle 4"/>
          <p:cNvSpPr/>
          <p:nvPr/>
        </p:nvSpPr>
        <p:spPr>
          <a:xfrm>
            <a:off x="1066800" y="2819400"/>
            <a:ext cx="9937750" cy="2590800"/>
          </a:xfrm>
          <a:prstGeom prst="rect">
            <a:avLst/>
          </a:prstGeom>
          <a:noFill/>
          <a:ln w="9525">
            <a:noFill/>
          </a:ln>
        </p:spPr>
        <p:txBody>
          <a:bodyPr lIns="91373" tIns="45685" rIns="91373" bIns="45685" anchor="t"/>
          <a:lstStyle/>
          <a:p>
            <a:pPr marL="341630" indent="-341630">
              <a:spcBef>
                <a:spcPct val="20000"/>
              </a:spcBef>
            </a:pPr>
            <a:r>
              <a:rPr lang="en-US" altLang="zh-CN" sz="3200" b="1" dirty="0">
                <a:latin typeface="Comic Sans MS" panose="030F0702030302020204" pitchFamily="66" charset="0"/>
                <a:ea typeface="宋体" panose="02010600030101010101" pitchFamily="2" charset="-122"/>
              </a:rPr>
              <a:t>   </a:t>
            </a:r>
            <a:r>
              <a:rPr lang="zh-CN" altLang="en-US" sz="3200" b="1" dirty="0">
                <a:latin typeface="Comic Sans MS" panose="030F0702030302020204" pitchFamily="66" charset="0"/>
                <a:ea typeface="华文新魏" panose="02010800040101010101" pitchFamily="2" charset="-122"/>
              </a:rPr>
              <a:t>如：好氧细菌、蓝藻等的有氧呼吸是在</a:t>
            </a:r>
            <a:r>
              <a:rPr lang="zh-CN" altLang="en-US" sz="32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细胞质基质</a:t>
            </a:r>
            <a:r>
              <a:rPr lang="zh-CN" altLang="en-US" sz="3200" b="1" dirty="0">
                <a:latin typeface="Comic Sans MS" panose="030F0702030302020204" pitchFamily="66" charset="0"/>
                <a:ea typeface="华文新魏" panose="02010800040101010101" pitchFamily="2" charset="-122"/>
              </a:rPr>
              <a:t>和</a:t>
            </a:r>
            <a:r>
              <a:rPr lang="zh-CN" altLang="en-US" sz="32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细胞膜</a:t>
            </a:r>
            <a:r>
              <a:rPr lang="zh-CN" altLang="en-US" sz="3200" b="1" dirty="0">
                <a:latin typeface="Comic Sans MS" panose="030F0702030302020204" pitchFamily="66" charset="0"/>
                <a:ea typeface="华文新魏" panose="02010800040101010101" pitchFamily="2" charset="-122"/>
              </a:rPr>
              <a:t>上进行的。即有氧呼吸的第一阶段是在细胞质基质中进行；第二、三阶段是在细胞膜上进行的。</a:t>
            </a:r>
          </a:p>
        </p:txBody>
      </p:sp>
      <p:sp>
        <p:nvSpPr>
          <p:cNvPr id="48130" name="AutoShape 5"/>
          <p:cNvSpPr/>
          <p:nvPr/>
        </p:nvSpPr>
        <p:spPr>
          <a:xfrm>
            <a:off x="152400" y="685800"/>
            <a:ext cx="5805170" cy="1295400"/>
          </a:xfrm>
          <a:prstGeom prst="cloudCallout">
            <a:avLst>
              <a:gd name="adj1" fmla="val 58898"/>
              <a:gd name="adj2" fmla="val 116421"/>
            </a:avLst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373" tIns="45685" rIns="91373" bIns="45685" anchor="t"/>
          <a:lstStyle/>
          <a:p>
            <a:pPr algn="ctr"/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原核细胞的有氧呼吸是如何进行的呢？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random/>
      </p:transition>
    </mc:Choice>
    <mc:Fallback xmlns="">
      <p:transition spd="med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59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907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直接连接符 24"/>
          <p:cNvCxnSpPr/>
          <p:nvPr/>
        </p:nvCxnSpPr>
        <p:spPr>
          <a:xfrm>
            <a:off x="0" y="635000"/>
            <a:ext cx="42291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>
            <a:off x="7962900" y="635000"/>
            <a:ext cx="42291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文本框 75"/>
          <p:cNvSpPr txBox="1"/>
          <p:nvPr/>
        </p:nvSpPr>
        <p:spPr>
          <a:xfrm>
            <a:off x="4228783" y="312272"/>
            <a:ext cx="3396615" cy="64516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3600" b="1" dirty="0">
                <a:solidFill>
                  <a:srgbClr val="00206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（二）无氧呼吸</a:t>
            </a:r>
          </a:p>
        </p:txBody>
      </p:sp>
      <p:grpSp>
        <p:nvGrpSpPr>
          <p:cNvPr id="53" name="组合 52"/>
          <p:cNvGrpSpPr/>
          <p:nvPr/>
        </p:nvGrpSpPr>
        <p:grpSpPr>
          <a:xfrm>
            <a:off x="678180" y="5048885"/>
            <a:ext cx="7927975" cy="753110"/>
            <a:chOff x="3180" y="7820"/>
            <a:chExt cx="12485" cy="1186"/>
          </a:xfrm>
        </p:grpSpPr>
        <p:sp>
          <p:nvSpPr>
            <p:cNvPr id="5" name="Rectangle 38"/>
            <p:cNvSpPr/>
            <p:nvPr/>
          </p:nvSpPr>
          <p:spPr>
            <a:xfrm>
              <a:off x="3180" y="8185"/>
              <a:ext cx="12485" cy="821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r>
                <a:rPr lang="zh-CN" altLang="en-US" sz="2800" b="1" dirty="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或 </a:t>
              </a:r>
              <a:r>
                <a:rPr lang="en-US" altLang="zh-CN" sz="2800" b="1" dirty="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2</a:t>
              </a:r>
              <a:r>
                <a:rPr lang="en-US" altLang="zh-CN" sz="2800" b="1" dirty="0">
                  <a:solidFill>
                    <a:schemeClr val="tx1"/>
                  </a:solidFill>
                  <a:effectLst/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+mn-ea"/>
                </a:rPr>
                <a:t>C</a:t>
              </a:r>
              <a:r>
                <a:rPr lang="en-US" altLang="zh-CN" sz="2800" b="1" baseline="-25000" dirty="0">
                  <a:solidFill>
                    <a:schemeClr val="tx1"/>
                  </a:solidFill>
                  <a:effectLst/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+mn-ea"/>
                </a:rPr>
                <a:t>3</a:t>
              </a:r>
              <a:r>
                <a:rPr lang="en-US" altLang="zh-CN" sz="2800" b="1" dirty="0">
                  <a:solidFill>
                    <a:schemeClr val="tx1"/>
                  </a:solidFill>
                  <a:effectLst/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+mn-ea"/>
                </a:rPr>
                <a:t>H</a:t>
              </a:r>
              <a:r>
                <a:rPr lang="en-US" altLang="zh-CN" sz="2800" b="1" baseline="-25000" dirty="0">
                  <a:solidFill>
                    <a:schemeClr val="tx1"/>
                  </a:solidFill>
                  <a:effectLst/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+mn-ea"/>
                </a:rPr>
                <a:t>4</a:t>
              </a:r>
              <a:r>
                <a:rPr lang="en-US" altLang="zh-CN" sz="2800" b="1" dirty="0">
                  <a:solidFill>
                    <a:schemeClr val="tx1"/>
                  </a:solidFill>
                  <a:effectLst/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+mn-ea"/>
                </a:rPr>
                <a:t>O</a:t>
              </a:r>
              <a:r>
                <a:rPr lang="en-US" altLang="zh-CN" sz="2800" b="1" baseline="-25000" dirty="0">
                  <a:solidFill>
                    <a:schemeClr val="tx1"/>
                  </a:solidFill>
                  <a:effectLst/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+mn-ea"/>
                </a:rPr>
                <a:t>3</a:t>
              </a:r>
              <a:r>
                <a:rPr lang="en-US" altLang="zh-CN" sz="2800" b="1" dirty="0">
                  <a:solidFill>
                    <a:schemeClr val="tx1"/>
                  </a:solidFill>
                  <a:effectLst/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+mn-ea"/>
                </a:rPr>
                <a:t> </a:t>
              </a:r>
              <a:r>
                <a:rPr lang="en-US" altLang="zh-CN" sz="2800" b="1" dirty="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+4[H]     2C</a:t>
              </a:r>
              <a:r>
                <a:rPr lang="en-US" altLang="zh-CN" sz="2800" b="1" baseline="-25000" dirty="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2</a:t>
              </a:r>
              <a:r>
                <a:rPr lang="en-US" altLang="zh-CN" sz="2800" b="1" dirty="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H</a:t>
              </a:r>
              <a:r>
                <a:rPr lang="en-US" altLang="zh-CN" sz="2800" b="1" baseline="-25000" dirty="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5</a:t>
              </a:r>
              <a:r>
                <a:rPr lang="en-US" altLang="zh-CN" sz="2800" b="1" dirty="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OH</a:t>
              </a:r>
              <a:r>
                <a:rPr lang="zh-CN" altLang="en-US" sz="2800" b="1" dirty="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（酒精）</a:t>
              </a:r>
              <a:r>
                <a:rPr lang="en-US" altLang="zh-CN" sz="2800" b="1" dirty="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+2CO</a:t>
              </a:r>
              <a:r>
                <a:rPr lang="en-US" altLang="zh-CN" sz="2800" b="1" baseline="-25000" dirty="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2</a:t>
              </a:r>
            </a:p>
          </p:txBody>
        </p:sp>
        <p:sp>
          <p:nvSpPr>
            <p:cNvPr id="6" name="Line 39"/>
            <p:cNvSpPr/>
            <p:nvPr/>
          </p:nvSpPr>
          <p:spPr>
            <a:xfrm flipV="1">
              <a:off x="7845" y="8611"/>
              <a:ext cx="1095" cy="30"/>
            </a:xfrm>
            <a:prstGeom prst="line">
              <a:avLst/>
            </a:prstGeom>
            <a:ln w="12700" cap="flat" cmpd="sng">
              <a:solidFill>
                <a:schemeClr val="accent1">
                  <a:shade val="50000"/>
                </a:schemeClr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7" name="Text Box 40"/>
            <p:cNvSpPr txBox="1"/>
            <p:nvPr/>
          </p:nvSpPr>
          <p:spPr>
            <a:xfrm>
              <a:off x="7991" y="7820"/>
              <a:ext cx="803" cy="82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800" b="1" dirty="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酶</a:t>
              </a:r>
            </a:p>
          </p:txBody>
        </p:sp>
      </p:grpSp>
      <p:grpSp>
        <p:nvGrpSpPr>
          <p:cNvPr id="52" name="组合 51"/>
          <p:cNvGrpSpPr/>
          <p:nvPr/>
        </p:nvGrpSpPr>
        <p:grpSpPr>
          <a:xfrm>
            <a:off x="1292860" y="4153535"/>
            <a:ext cx="6874510" cy="771525"/>
            <a:chOff x="3320" y="6370"/>
            <a:chExt cx="10826" cy="1215"/>
          </a:xfrm>
        </p:grpSpPr>
        <p:sp>
          <p:nvSpPr>
            <p:cNvPr id="8" name="Rectangle 44"/>
            <p:cNvSpPr/>
            <p:nvPr/>
          </p:nvSpPr>
          <p:spPr>
            <a:xfrm>
              <a:off x="3320" y="6765"/>
              <a:ext cx="10827" cy="821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r>
                <a:rPr lang="en-US" altLang="zh-CN" sz="2800" b="1" dirty="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2</a:t>
              </a:r>
              <a:r>
                <a:rPr lang="en-US" altLang="zh-CN" sz="2800" b="1" dirty="0">
                  <a:solidFill>
                    <a:schemeClr val="tx1"/>
                  </a:solidFill>
                  <a:effectLst/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+mn-ea"/>
                </a:rPr>
                <a:t>C</a:t>
              </a:r>
              <a:r>
                <a:rPr lang="en-US" altLang="zh-CN" sz="2800" b="1" baseline="-25000" dirty="0">
                  <a:solidFill>
                    <a:schemeClr val="tx1"/>
                  </a:solidFill>
                  <a:effectLst/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+mn-ea"/>
                </a:rPr>
                <a:t>3</a:t>
              </a:r>
              <a:r>
                <a:rPr lang="en-US" altLang="zh-CN" sz="2800" b="1" dirty="0">
                  <a:solidFill>
                    <a:schemeClr val="tx1"/>
                  </a:solidFill>
                  <a:effectLst/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+mn-ea"/>
                </a:rPr>
                <a:t>H</a:t>
              </a:r>
              <a:r>
                <a:rPr lang="en-US" altLang="zh-CN" sz="2800" b="1" baseline="-25000" dirty="0">
                  <a:solidFill>
                    <a:schemeClr val="tx1"/>
                  </a:solidFill>
                  <a:effectLst/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+mn-ea"/>
                </a:rPr>
                <a:t>4</a:t>
              </a:r>
              <a:r>
                <a:rPr lang="en-US" altLang="zh-CN" sz="2800" b="1" dirty="0">
                  <a:solidFill>
                    <a:schemeClr val="tx1"/>
                  </a:solidFill>
                  <a:effectLst/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+mn-ea"/>
                </a:rPr>
                <a:t>O</a:t>
              </a:r>
              <a:r>
                <a:rPr lang="en-US" altLang="zh-CN" sz="2800" b="1" baseline="-25000" dirty="0">
                  <a:solidFill>
                    <a:schemeClr val="tx1"/>
                  </a:solidFill>
                  <a:effectLst/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+mn-ea"/>
                </a:rPr>
                <a:t>3</a:t>
              </a:r>
              <a:r>
                <a:rPr lang="en-US" altLang="zh-CN" sz="2800" b="1" dirty="0">
                  <a:solidFill>
                    <a:schemeClr val="tx1"/>
                  </a:solidFill>
                  <a:effectLst/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+mn-ea"/>
                </a:rPr>
                <a:t> </a:t>
              </a:r>
              <a:r>
                <a:rPr lang="en-US" altLang="zh-CN" sz="2800" b="1" dirty="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+4[H]       2C</a:t>
              </a:r>
              <a:r>
                <a:rPr lang="en-US" altLang="zh-CN" sz="2800" b="1" baseline="-25000" dirty="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3</a:t>
              </a:r>
              <a:r>
                <a:rPr lang="en-US" altLang="zh-CN" sz="2800" b="1" dirty="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H</a:t>
              </a:r>
              <a:r>
                <a:rPr lang="en-US" altLang="zh-CN" sz="2800" b="1" baseline="-25000" dirty="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6</a:t>
              </a:r>
              <a:r>
                <a:rPr lang="en-US" altLang="zh-CN" sz="2800" b="1" dirty="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O</a:t>
              </a:r>
              <a:r>
                <a:rPr lang="en-US" altLang="zh-CN" sz="2800" b="1" baseline="-25000" dirty="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3</a:t>
              </a:r>
              <a:r>
                <a:rPr lang="zh-CN" altLang="en-US" sz="2800" b="1" dirty="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（乳酸）</a:t>
              </a:r>
            </a:p>
          </p:txBody>
        </p:sp>
        <p:sp>
          <p:nvSpPr>
            <p:cNvPr id="9" name="Line 45"/>
            <p:cNvSpPr/>
            <p:nvPr/>
          </p:nvSpPr>
          <p:spPr>
            <a:xfrm>
              <a:off x="7217" y="7129"/>
              <a:ext cx="1268" cy="0"/>
            </a:xfrm>
            <a:prstGeom prst="line">
              <a:avLst/>
            </a:prstGeom>
            <a:ln w="12700" cap="flat" cmpd="sng">
              <a:solidFill>
                <a:schemeClr val="accent1">
                  <a:shade val="50000"/>
                </a:schemeClr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10" name="Text Box 46"/>
            <p:cNvSpPr txBox="1"/>
            <p:nvPr/>
          </p:nvSpPr>
          <p:spPr>
            <a:xfrm>
              <a:off x="7244" y="6370"/>
              <a:ext cx="969" cy="82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800" b="1" dirty="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酶</a:t>
              </a:r>
            </a:p>
          </p:txBody>
        </p:sp>
      </p:grpSp>
      <p:sp>
        <p:nvSpPr>
          <p:cNvPr id="11" name="Text Box 17"/>
          <p:cNvSpPr txBox="1"/>
          <p:nvPr/>
        </p:nvSpPr>
        <p:spPr>
          <a:xfrm>
            <a:off x="2920365" y="2238375"/>
            <a:ext cx="4509770" cy="52197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en-US" sz="28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葡萄糖的初步分解</a:t>
            </a:r>
          </a:p>
        </p:txBody>
      </p:sp>
      <p:grpSp>
        <p:nvGrpSpPr>
          <p:cNvPr id="29710" name="Group 18"/>
          <p:cNvGrpSpPr/>
          <p:nvPr/>
        </p:nvGrpSpPr>
        <p:grpSpPr>
          <a:xfrm>
            <a:off x="1498021" y="2637701"/>
            <a:ext cx="7293270" cy="1114513"/>
            <a:chOff x="13" y="-103"/>
            <a:chExt cx="5512" cy="936"/>
          </a:xfrm>
        </p:grpSpPr>
        <p:sp>
          <p:nvSpPr>
            <p:cNvPr id="52238" name="Text Box 19"/>
            <p:cNvSpPr txBox="1"/>
            <p:nvPr/>
          </p:nvSpPr>
          <p:spPr>
            <a:xfrm>
              <a:off x="1147" y="-103"/>
              <a:ext cx="1248" cy="438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r>
                <a:rPr lang="zh-CN" altLang="en-US" sz="2800" b="1" dirty="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酶</a:t>
              </a:r>
            </a:p>
          </p:txBody>
        </p:sp>
        <p:grpSp>
          <p:nvGrpSpPr>
            <p:cNvPr id="52239" name="Group 20"/>
            <p:cNvGrpSpPr/>
            <p:nvPr/>
          </p:nvGrpSpPr>
          <p:grpSpPr>
            <a:xfrm>
              <a:off x="13" y="33"/>
              <a:ext cx="5512" cy="800"/>
              <a:chOff x="13" y="-103"/>
              <a:chExt cx="5512" cy="800"/>
            </a:xfrm>
          </p:grpSpPr>
          <p:sp>
            <p:nvSpPr>
              <p:cNvPr id="52240" name="Text Box 21"/>
              <p:cNvSpPr txBox="1"/>
              <p:nvPr/>
            </p:nvSpPr>
            <p:spPr>
              <a:xfrm>
                <a:off x="13" y="-103"/>
                <a:ext cx="1728" cy="43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anchor="t">
                <a:spAutoFit/>
              </a:bodyPr>
              <a:lstStyle/>
              <a:p>
                <a:r>
                  <a:rPr lang="en-US" altLang="zh-CN" sz="2800" b="1" dirty="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C</a:t>
                </a:r>
                <a:r>
                  <a:rPr lang="en-US" altLang="zh-CN" sz="2800" b="1" baseline="-25000" dirty="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6</a:t>
                </a:r>
                <a:r>
                  <a:rPr lang="en-US" altLang="zh-CN" sz="2800" b="1" dirty="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H</a:t>
                </a:r>
                <a:r>
                  <a:rPr lang="en-US" altLang="zh-CN" sz="2800" b="1" baseline="-25000" dirty="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12</a:t>
                </a:r>
                <a:r>
                  <a:rPr lang="en-US" altLang="zh-CN" sz="2800" b="1" dirty="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O</a:t>
                </a:r>
                <a:r>
                  <a:rPr lang="en-US" altLang="zh-CN" sz="2800" b="1" baseline="-25000" dirty="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6</a:t>
                </a:r>
              </a:p>
            </p:txBody>
          </p:sp>
          <p:sp>
            <p:nvSpPr>
              <p:cNvPr id="52241" name="Line 22"/>
              <p:cNvSpPr/>
              <p:nvPr/>
            </p:nvSpPr>
            <p:spPr>
              <a:xfrm>
                <a:off x="1089" y="227"/>
                <a:ext cx="624" cy="0"/>
              </a:xfrm>
              <a:prstGeom prst="line">
                <a:avLst/>
              </a:prstGeom>
              <a:ln w="12700" cap="flat" cmpd="sng">
                <a:solidFill>
                  <a:schemeClr val="accent1">
                    <a:shade val="50000"/>
                  </a:schemeClr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sp>
          <p:sp>
            <p:nvSpPr>
              <p:cNvPr id="52242" name="Text Box 23"/>
              <p:cNvSpPr txBox="1"/>
              <p:nvPr/>
            </p:nvSpPr>
            <p:spPr>
              <a:xfrm>
                <a:off x="1633" y="-103"/>
                <a:ext cx="3892" cy="80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anchor="t">
                <a:spAutoFit/>
              </a:bodyPr>
              <a:lstStyle/>
              <a:p>
                <a:r>
                  <a:rPr lang="en-US" altLang="zh-CN" sz="2800" b="1" dirty="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rPr>
                  <a:t> 2</a:t>
                </a:r>
                <a:r>
                  <a:rPr lang="en-US" altLang="zh-CN" sz="2800" b="1" dirty="0">
                    <a:solidFill>
                      <a:schemeClr val="tx1"/>
                    </a:solidFill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  <a:sym typeface="+mn-ea"/>
                  </a:rPr>
                  <a:t>C</a:t>
                </a:r>
                <a:r>
                  <a:rPr lang="en-US" altLang="zh-CN" sz="2800" b="1" baseline="-25000" dirty="0">
                    <a:solidFill>
                      <a:schemeClr val="tx1"/>
                    </a:solidFill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  <a:sym typeface="+mn-ea"/>
                  </a:rPr>
                  <a:t>3</a:t>
                </a:r>
                <a:r>
                  <a:rPr lang="en-US" altLang="zh-CN" sz="2800" b="1" dirty="0">
                    <a:solidFill>
                      <a:schemeClr val="tx1"/>
                    </a:solidFill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  <a:sym typeface="+mn-ea"/>
                  </a:rPr>
                  <a:t>H</a:t>
                </a:r>
                <a:r>
                  <a:rPr lang="en-US" altLang="zh-CN" sz="2800" b="1" baseline="-25000" dirty="0">
                    <a:solidFill>
                      <a:schemeClr val="tx1"/>
                    </a:solidFill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  <a:sym typeface="+mn-ea"/>
                  </a:rPr>
                  <a:t>4</a:t>
                </a:r>
                <a:r>
                  <a:rPr lang="en-US" altLang="zh-CN" sz="2800" b="1" dirty="0">
                    <a:solidFill>
                      <a:schemeClr val="tx1"/>
                    </a:solidFill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  <a:sym typeface="+mn-ea"/>
                  </a:rPr>
                  <a:t>O</a:t>
                </a:r>
                <a:r>
                  <a:rPr lang="en-US" altLang="zh-CN" sz="2800" b="1" baseline="-25000" dirty="0">
                    <a:solidFill>
                      <a:schemeClr val="tx1"/>
                    </a:solidFill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  <a:sym typeface="+mn-ea"/>
                  </a:rPr>
                  <a:t>3</a:t>
                </a:r>
                <a:r>
                  <a:rPr lang="en-US" altLang="zh-CN" sz="2800" b="1" dirty="0">
                    <a:solidFill>
                      <a:schemeClr val="tx1"/>
                    </a:solidFill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  <a:sym typeface="+mn-ea"/>
                  </a:rPr>
                  <a:t> </a:t>
                </a:r>
                <a:r>
                  <a:rPr lang="en-US" altLang="zh-CN" sz="2800" b="1" dirty="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rPr>
                  <a:t>+4[H]+</a:t>
                </a:r>
                <a:r>
                  <a:rPr lang="zh-CN" altLang="en-US" sz="2800" b="1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rPr>
                  <a:t>能量</a:t>
                </a:r>
                <a:r>
                  <a:rPr lang="en-US" altLang="zh-CN" sz="2800" b="1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rPr>
                  <a:t>(</a:t>
                </a:r>
                <a:r>
                  <a:rPr lang="zh-CN" altLang="en-US" sz="2800" b="1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rPr>
                  <a:t>少量</a:t>
                </a:r>
                <a:r>
                  <a:rPr lang="en-US" altLang="zh-CN" sz="2800" b="1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rPr>
                  <a:t>)</a:t>
                </a:r>
              </a:p>
              <a:p>
                <a:r>
                  <a:rPr lang="zh-CN" altLang="en-US" sz="2800" b="1" dirty="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rPr>
                  <a:t>（丙酮酸）                   </a:t>
                </a:r>
              </a:p>
            </p:txBody>
          </p:sp>
        </p:grpSp>
      </p:grpSp>
      <p:sp>
        <p:nvSpPr>
          <p:cNvPr id="12" name="Rectangle 24"/>
          <p:cNvSpPr/>
          <p:nvPr/>
        </p:nvSpPr>
        <p:spPr>
          <a:xfrm>
            <a:off x="1172210" y="2238375"/>
            <a:ext cx="2015490" cy="52197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en-US" sz="2800" b="1" dirty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第一阶段：</a:t>
            </a:r>
          </a:p>
        </p:txBody>
      </p:sp>
      <p:sp>
        <p:nvSpPr>
          <p:cNvPr id="41" name="Text Box 28"/>
          <p:cNvSpPr txBox="1"/>
          <p:nvPr/>
        </p:nvSpPr>
        <p:spPr>
          <a:xfrm>
            <a:off x="2920365" y="3751580"/>
            <a:ext cx="3143885" cy="52197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丙酮酸</a:t>
            </a:r>
            <a:r>
              <a:rPr lang="zh-CN" altLang="en-US" sz="28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不</a:t>
            </a:r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彻底分解</a:t>
            </a:r>
            <a:endParaRPr lang="en-US" altLang="zh-CN" sz="28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42" name="Rectangle 29"/>
          <p:cNvSpPr/>
          <p:nvPr/>
        </p:nvSpPr>
        <p:spPr>
          <a:xfrm>
            <a:off x="1099820" y="3751580"/>
            <a:ext cx="1986280" cy="52197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en-US" sz="2800" b="1" dirty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第二阶段：</a:t>
            </a:r>
          </a:p>
        </p:txBody>
      </p:sp>
      <p:sp>
        <p:nvSpPr>
          <p:cNvPr id="43" name="WordArt 49"/>
          <p:cNvSpPr>
            <a:spLocks noTextEdit="1"/>
          </p:cNvSpPr>
          <p:nvPr/>
        </p:nvSpPr>
        <p:spPr>
          <a:xfrm>
            <a:off x="1017905" y="1068705"/>
            <a:ext cx="2350770" cy="742950"/>
          </a:xfrm>
          <a:prstGeom prst="rect">
            <a:avLst/>
          </a:prstGeom>
        </p:spPr>
        <p:txBody>
          <a:bodyPr wrap="none" fromWordArt="1">
            <a:normAutofit/>
          </a:bodyPr>
          <a:lstStyle/>
          <a:p>
            <a:pPr algn="l" eaLnBrk="0" hangingPunct="0"/>
            <a:r>
              <a:rPr lang="en-US" altLang="zh-CN" sz="2800" b="1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1.</a:t>
            </a:r>
            <a:r>
              <a:rPr lang="zh-CN" altLang="en-US" sz="2800" b="1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反应场所：</a:t>
            </a:r>
          </a:p>
        </p:txBody>
      </p:sp>
      <p:sp>
        <p:nvSpPr>
          <p:cNvPr id="44" name="WordArt 49"/>
          <p:cNvSpPr>
            <a:spLocks noTextEdit="1"/>
          </p:cNvSpPr>
          <p:nvPr/>
        </p:nvSpPr>
        <p:spPr>
          <a:xfrm>
            <a:off x="1021080" y="1710055"/>
            <a:ext cx="3886200" cy="742950"/>
          </a:xfrm>
          <a:prstGeom prst="rect">
            <a:avLst/>
          </a:prstGeom>
        </p:spPr>
        <p:txBody>
          <a:bodyPr wrap="none" fromWordArt="1">
            <a:normAutofit/>
          </a:bodyPr>
          <a:lstStyle/>
          <a:p>
            <a:pPr algn="l" eaLnBrk="0" hangingPunct="0"/>
            <a:r>
              <a:rPr lang="en-US" altLang="zh-CN" sz="2800" b="1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2.</a:t>
            </a:r>
            <a:r>
              <a:rPr lang="zh-CN" altLang="en-US" sz="2800" b="1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反应过程：</a:t>
            </a:r>
          </a:p>
        </p:txBody>
      </p:sp>
      <p:sp>
        <p:nvSpPr>
          <p:cNvPr id="45" name="文本框 44"/>
          <p:cNvSpPr txBox="1"/>
          <p:nvPr/>
        </p:nvSpPr>
        <p:spPr>
          <a:xfrm>
            <a:off x="3086100" y="1068705"/>
            <a:ext cx="2034540" cy="521970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28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细胞质基质</a:t>
            </a:r>
          </a:p>
        </p:txBody>
      </p:sp>
      <p:sp>
        <p:nvSpPr>
          <p:cNvPr id="49" name="Text Box 6"/>
          <p:cNvSpPr txBox="1"/>
          <p:nvPr/>
        </p:nvSpPr>
        <p:spPr>
          <a:xfrm>
            <a:off x="7962900" y="5280025"/>
            <a:ext cx="1711960" cy="521970"/>
          </a:xfrm>
          <a:prstGeom prst="rect">
            <a:avLst/>
          </a:prstGeom>
          <a:noFill/>
          <a:ln w="25400" cap="flat" cmpd="sng">
            <a:solidFill>
              <a:srgbClr val="C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square">
            <a:spAutoFit/>
          </a:bodyPr>
          <a:lstStyle/>
          <a:p>
            <a:pPr lvl="0" algn="l"/>
            <a:r>
              <a:rPr lang="zh-CN" altLang="en-US" sz="2800" b="1" dirty="0">
                <a:solidFill>
                  <a:srgbClr val="00206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酒精发酵</a:t>
            </a:r>
          </a:p>
        </p:txBody>
      </p:sp>
      <p:sp>
        <p:nvSpPr>
          <p:cNvPr id="50" name="Text Box 14"/>
          <p:cNvSpPr txBox="1"/>
          <p:nvPr/>
        </p:nvSpPr>
        <p:spPr>
          <a:xfrm>
            <a:off x="7322820" y="4374515"/>
            <a:ext cx="1684020" cy="521970"/>
          </a:xfrm>
          <a:prstGeom prst="rect">
            <a:avLst/>
          </a:prstGeom>
          <a:noFill/>
          <a:ln w="25400" cap="flat" cmpd="sng">
            <a:solidFill>
              <a:srgbClr val="C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rgbClr val="00206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乳酸发酵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5748655" y="3751580"/>
            <a:ext cx="304292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28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（不释放能量！）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random/>
      </p:transition>
    </mc:Choice>
    <mc:Fallback xmlns="">
      <p:transition spd="med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35" dur="500"/>
                                        <p:tgtEl>
                                          <p:spTgt spid="297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41" grpId="0"/>
      <p:bldP spid="42" grpId="0"/>
      <p:bldP spid="44" grpId="0"/>
      <p:bldP spid="45" grpId="0" bldLvl="0" animBg="1"/>
      <p:bldP spid="49" grpId="0" bldLvl="0" animBg="1"/>
      <p:bldP spid="50" grpId="0" bldLvl="0" animBg="1"/>
      <p:bldP spid="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直接连接符 27"/>
          <p:cNvCxnSpPr/>
          <p:nvPr/>
        </p:nvCxnSpPr>
        <p:spPr>
          <a:xfrm>
            <a:off x="7962900" y="635000"/>
            <a:ext cx="42291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179" name="Text Box 9"/>
          <p:cNvSpPr txBox="1"/>
          <p:nvPr/>
        </p:nvSpPr>
        <p:spPr>
          <a:xfrm>
            <a:off x="611188" y="634683"/>
            <a:ext cx="2743200" cy="64135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600" dirty="0">
                <a:latin typeface="Tahoma" panose="020B0604030504040204" pitchFamily="34" charset="0"/>
                <a:ea typeface="黑体" panose="02010609060101010101" pitchFamily="49" charset="-122"/>
              </a:rPr>
              <a:t>总反应式：</a:t>
            </a:r>
          </a:p>
        </p:txBody>
      </p:sp>
      <p:sp>
        <p:nvSpPr>
          <p:cNvPr id="616450" name="Text Box 2"/>
          <p:cNvSpPr txBox="1"/>
          <p:nvPr/>
        </p:nvSpPr>
        <p:spPr>
          <a:xfrm>
            <a:off x="850900" y="2265045"/>
            <a:ext cx="11158855" cy="95313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en-US" sz="2800" b="1" dirty="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例：高等动物、人、乳酸菌、高等植物的某些器官（玉米胚、马铃薯块茎、甜菜块根等）</a:t>
            </a:r>
          </a:p>
        </p:txBody>
      </p:sp>
      <p:sp>
        <p:nvSpPr>
          <p:cNvPr id="616451" name="Text Box 3"/>
          <p:cNvSpPr txBox="1"/>
          <p:nvPr/>
        </p:nvSpPr>
        <p:spPr>
          <a:xfrm>
            <a:off x="746125" y="4413250"/>
            <a:ext cx="10699750" cy="52197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en-US" sz="2800" b="1" dirty="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例：大部分植物、酵母菌等</a:t>
            </a:r>
          </a:p>
        </p:txBody>
      </p:sp>
      <p:sp>
        <p:nvSpPr>
          <p:cNvPr id="76" name="文本框 75"/>
          <p:cNvSpPr txBox="1"/>
          <p:nvPr/>
        </p:nvSpPr>
        <p:spPr>
          <a:xfrm>
            <a:off x="4228783" y="312272"/>
            <a:ext cx="3396615" cy="64516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3600" b="1" dirty="0">
                <a:solidFill>
                  <a:srgbClr val="00206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（二）无氧呼吸</a:t>
            </a:r>
          </a:p>
        </p:txBody>
      </p:sp>
      <p:cxnSp>
        <p:nvCxnSpPr>
          <p:cNvPr id="2" name="直接连接符 1"/>
          <p:cNvCxnSpPr/>
          <p:nvPr/>
        </p:nvCxnSpPr>
        <p:spPr>
          <a:xfrm>
            <a:off x="0" y="635000"/>
            <a:ext cx="42291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组合 18"/>
          <p:cNvGrpSpPr/>
          <p:nvPr/>
        </p:nvGrpSpPr>
        <p:grpSpPr>
          <a:xfrm>
            <a:off x="655320" y="1198245"/>
            <a:ext cx="8363585" cy="1153160"/>
            <a:chOff x="1032" y="1887"/>
            <a:chExt cx="13171" cy="1816"/>
          </a:xfrm>
        </p:grpSpPr>
        <p:grpSp>
          <p:nvGrpSpPr>
            <p:cNvPr id="15" name="组合 14"/>
            <p:cNvGrpSpPr/>
            <p:nvPr/>
          </p:nvGrpSpPr>
          <p:grpSpPr>
            <a:xfrm>
              <a:off x="1747" y="2429"/>
              <a:ext cx="12456" cy="1275"/>
              <a:chOff x="4395" y="2113"/>
              <a:chExt cx="12456" cy="1275"/>
            </a:xfrm>
          </p:grpSpPr>
          <p:sp>
            <p:nvSpPr>
              <p:cNvPr id="616459" name="Text Box 11"/>
              <p:cNvSpPr txBox="1"/>
              <p:nvPr/>
            </p:nvSpPr>
            <p:spPr>
              <a:xfrm>
                <a:off x="6735" y="2113"/>
                <a:ext cx="811" cy="774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>
                <a:spAutoFit/>
              </a:bodyPr>
              <a:lstStyle/>
              <a:p>
                <a:r>
                  <a:rPr lang="zh-CN" altLang="en-US" sz="2600" b="1" dirty="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酶</a:t>
                </a:r>
              </a:p>
            </p:txBody>
          </p:sp>
          <p:grpSp>
            <p:nvGrpSpPr>
              <p:cNvPr id="9" name="组合 8"/>
              <p:cNvGrpSpPr/>
              <p:nvPr/>
            </p:nvGrpSpPr>
            <p:grpSpPr>
              <a:xfrm>
                <a:off x="4395" y="2315"/>
                <a:ext cx="12456" cy="1073"/>
                <a:chOff x="623" y="1885"/>
                <a:chExt cx="12456" cy="1073"/>
              </a:xfrm>
            </p:grpSpPr>
            <p:sp>
              <p:nvSpPr>
                <p:cNvPr id="616458" name="Text Box 10"/>
                <p:cNvSpPr txBox="1"/>
                <p:nvPr/>
              </p:nvSpPr>
              <p:spPr>
                <a:xfrm>
                  <a:off x="623" y="1998"/>
                  <a:ext cx="2837" cy="96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>
                  <a:spAutoFit/>
                </a:bodyPr>
                <a:lstStyle/>
                <a:p>
                  <a:r>
                    <a:rPr lang="en-US" altLang="zh-CN" sz="3400" b="1" dirty="0">
                      <a:solidFill>
                        <a:schemeClr val="tx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rPr>
                    <a:t>C</a:t>
                  </a:r>
                  <a:r>
                    <a:rPr lang="en-US" altLang="zh-CN" sz="3400" b="1" baseline="-25000" dirty="0">
                      <a:solidFill>
                        <a:schemeClr val="tx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rPr>
                    <a:t>6</a:t>
                  </a:r>
                  <a:r>
                    <a:rPr lang="en-US" altLang="zh-CN" sz="3400" b="1" dirty="0">
                      <a:solidFill>
                        <a:schemeClr val="tx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rPr>
                    <a:t>H</a:t>
                  </a:r>
                  <a:r>
                    <a:rPr lang="en-US" altLang="zh-CN" sz="3400" b="1" baseline="-25000" dirty="0">
                      <a:solidFill>
                        <a:schemeClr val="tx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rPr>
                    <a:t>12</a:t>
                  </a:r>
                  <a:r>
                    <a:rPr lang="en-US" altLang="zh-CN" sz="3400" b="1" dirty="0">
                      <a:solidFill>
                        <a:schemeClr val="tx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rPr>
                    <a:t>O</a:t>
                  </a:r>
                  <a:r>
                    <a:rPr lang="en-US" altLang="zh-CN" sz="3400" b="1" baseline="-25000" dirty="0">
                      <a:solidFill>
                        <a:schemeClr val="tx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rPr>
                    <a:t>6</a:t>
                  </a:r>
                </a:p>
              </p:txBody>
            </p:sp>
            <p:sp>
              <p:nvSpPr>
                <p:cNvPr id="616460" name="Line 12"/>
                <p:cNvSpPr/>
                <p:nvPr/>
              </p:nvSpPr>
              <p:spPr>
                <a:xfrm>
                  <a:off x="2890" y="2453"/>
                  <a:ext cx="960" cy="0"/>
                </a:xfrm>
                <a:prstGeom prst="line">
                  <a:avLst/>
                </a:prstGeom>
                <a:ln w="3810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 w="med" len="med"/>
                </a:ln>
              </p:spPr>
            </p:sp>
            <p:sp>
              <p:nvSpPr>
                <p:cNvPr id="616461" name="Text Box 13"/>
                <p:cNvSpPr txBox="1"/>
                <p:nvPr/>
              </p:nvSpPr>
              <p:spPr>
                <a:xfrm>
                  <a:off x="3913" y="1885"/>
                  <a:ext cx="3675" cy="101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>
                  <a:spAutoFit/>
                </a:bodyPr>
                <a:lstStyle/>
                <a:p>
                  <a:r>
                    <a:rPr lang="en-US" altLang="zh-CN" sz="3600" b="1" dirty="0">
                      <a:solidFill>
                        <a:schemeClr val="tx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  <a:cs typeface="宋体" panose="02010600030101010101" pitchFamily="2" charset="-122"/>
                    </a:rPr>
                    <a:t>2C</a:t>
                  </a:r>
                  <a:r>
                    <a:rPr lang="en-US" altLang="zh-CN" sz="3600" b="1" baseline="-25000" dirty="0">
                      <a:solidFill>
                        <a:schemeClr val="tx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  <a:cs typeface="宋体" panose="02010600030101010101" pitchFamily="2" charset="-122"/>
                    </a:rPr>
                    <a:t>3</a:t>
                  </a:r>
                  <a:r>
                    <a:rPr lang="en-US" altLang="zh-CN" sz="3600" b="1" dirty="0">
                      <a:solidFill>
                        <a:schemeClr val="tx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  <a:cs typeface="宋体" panose="02010600030101010101" pitchFamily="2" charset="-122"/>
                    </a:rPr>
                    <a:t>H</a:t>
                  </a:r>
                  <a:r>
                    <a:rPr lang="en-US" altLang="zh-CN" sz="3600" b="1" baseline="-25000" dirty="0">
                      <a:solidFill>
                        <a:schemeClr val="tx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  <a:cs typeface="宋体" panose="02010600030101010101" pitchFamily="2" charset="-122"/>
                    </a:rPr>
                    <a:t>6</a:t>
                  </a:r>
                  <a:r>
                    <a:rPr lang="en-US" altLang="zh-CN" sz="3600" b="1" dirty="0">
                      <a:solidFill>
                        <a:schemeClr val="tx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  <a:cs typeface="宋体" panose="02010600030101010101" pitchFamily="2" charset="-122"/>
                    </a:rPr>
                    <a:t>O</a:t>
                  </a:r>
                  <a:r>
                    <a:rPr lang="en-US" altLang="zh-CN" sz="3600" b="1" baseline="-25000" dirty="0">
                      <a:solidFill>
                        <a:schemeClr val="tx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  <a:cs typeface="宋体" panose="02010600030101010101" pitchFamily="2" charset="-122"/>
                    </a:rPr>
                    <a:t>3</a:t>
                  </a:r>
                  <a:r>
                    <a:rPr lang="en-US" altLang="zh-CN" sz="2400" b="1" dirty="0">
                      <a:solidFill>
                        <a:schemeClr val="tx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  <a:cs typeface="宋体" panose="02010600030101010101" pitchFamily="2" charset="-122"/>
                    </a:rPr>
                    <a:t>(</a:t>
                  </a:r>
                  <a:r>
                    <a:rPr lang="zh-CN" altLang="en-US" sz="2400" b="1" dirty="0">
                      <a:solidFill>
                        <a:schemeClr val="tx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  <a:cs typeface="宋体" panose="02010600030101010101" pitchFamily="2" charset="-122"/>
                    </a:rPr>
                    <a:t>乳酸</a:t>
                  </a:r>
                  <a:r>
                    <a:rPr lang="en-US" altLang="zh-CN" sz="2400" b="1" dirty="0">
                      <a:solidFill>
                        <a:schemeClr val="tx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  <a:cs typeface="宋体" panose="02010600030101010101" pitchFamily="2" charset="-122"/>
                    </a:rPr>
                    <a:t>)</a:t>
                  </a:r>
                </a:p>
              </p:txBody>
            </p:sp>
            <p:sp>
              <p:nvSpPr>
                <p:cNvPr id="616462" name="Text Box 14"/>
                <p:cNvSpPr txBox="1"/>
                <p:nvPr/>
              </p:nvSpPr>
              <p:spPr>
                <a:xfrm>
                  <a:off x="7653" y="1998"/>
                  <a:ext cx="5427" cy="92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>
                  <a:spAutoFit/>
                </a:bodyPr>
                <a:lstStyle/>
                <a:p>
                  <a:r>
                    <a:rPr lang="en-US" altLang="zh-CN" sz="3200" b="1" dirty="0">
                      <a:solidFill>
                        <a:schemeClr val="tx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  <a:cs typeface="宋体" panose="02010600030101010101" pitchFamily="2" charset="-122"/>
                    </a:rPr>
                    <a:t>+ </a:t>
                  </a:r>
                  <a:r>
                    <a:rPr lang="zh-CN" altLang="en-US" sz="3200" b="1" dirty="0">
                      <a:solidFill>
                        <a:schemeClr val="tx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  <a:cs typeface="宋体" panose="02010600030101010101" pitchFamily="2" charset="-122"/>
                    </a:rPr>
                    <a:t>少量能量</a:t>
                  </a:r>
                </a:p>
              </p:txBody>
            </p:sp>
          </p:grpSp>
        </p:grpSp>
        <p:sp>
          <p:nvSpPr>
            <p:cNvPr id="16" name="文本框 15"/>
            <p:cNvSpPr txBox="1"/>
            <p:nvPr/>
          </p:nvSpPr>
          <p:spPr>
            <a:xfrm>
              <a:off x="1032" y="1887"/>
              <a:ext cx="3669" cy="82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altLang="zh-CN" sz="2800" b="1" dirty="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rPr>
                <a:t>1.</a:t>
              </a:r>
              <a:r>
                <a:rPr lang="zh-CN" altLang="en-US" sz="2800" b="1" dirty="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rPr>
                <a:t>乳酸发酵：</a:t>
              </a: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611505" y="3218180"/>
            <a:ext cx="9571990" cy="1282065"/>
            <a:chOff x="963" y="5372"/>
            <a:chExt cx="15074" cy="2019"/>
          </a:xfrm>
        </p:grpSpPr>
        <p:grpSp>
          <p:nvGrpSpPr>
            <p:cNvPr id="18" name="组合 17"/>
            <p:cNvGrpSpPr/>
            <p:nvPr/>
          </p:nvGrpSpPr>
          <p:grpSpPr>
            <a:xfrm>
              <a:off x="1895" y="6035"/>
              <a:ext cx="14142" cy="1356"/>
              <a:chOff x="738" y="5173"/>
              <a:chExt cx="14142" cy="1356"/>
            </a:xfrm>
          </p:grpSpPr>
          <p:sp>
            <p:nvSpPr>
              <p:cNvPr id="616463" name="Text Box 15"/>
              <p:cNvSpPr txBox="1"/>
              <p:nvPr/>
            </p:nvSpPr>
            <p:spPr>
              <a:xfrm>
                <a:off x="738" y="5288"/>
                <a:ext cx="2837" cy="967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anchor="t">
                <a:spAutoFit/>
              </a:bodyPr>
              <a:lstStyle/>
              <a:p>
                <a:r>
                  <a:rPr lang="en-US" altLang="zh-CN" sz="3400" b="1" dirty="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C</a:t>
                </a:r>
                <a:r>
                  <a:rPr lang="en-US" altLang="zh-CN" sz="3400" b="1" baseline="-25000" dirty="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6</a:t>
                </a:r>
                <a:r>
                  <a:rPr lang="en-US" altLang="zh-CN" sz="3400" b="1" dirty="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H</a:t>
                </a:r>
                <a:r>
                  <a:rPr lang="en-US" altLang="zh-CN" sz="3400" b="1" baseline="-25000" dirty="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12</a:t>
                </a:r>
                <a:r>
                  <a:rPr lang="en-US" altLang="zh-CN" sz="3400" b="1" dirty="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O</a:t>
                </a:r>
                <a:r>
                  <a:rPr lang="en-US" altLang="zh-CN" sz="3400" b="1" baseline="-25000" dirty="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6</a:t>
                </a:r>
              </a:p>
            </p:txBody>
          </p:sp>
          <p:sp>
            <p:nvSpPr>
              <p:cNvPr id="616464" name="Text Box 16"/>
              <p:cNvSpPr txBox="1"/>
              <p:nvPr/>
            </p:nvSpPr>
            <p:spPr>
              <a:xfrm>
                <a:off x="3118" y="5173"/>
                <a:ext cx="811" cy="774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>
                <a:spAutoFit/>
              </a:bodyPr>
              <a:lstStyle/>
              <a:p>
                <a:r>
                  <a:rPr lang="zh-CN" altLang="en-US" sz="2600" b="1" dirty="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酶</a:t>
                </a:r>
              </a:p>
            </p:txBody>
          </p:sp>
          <p:sp>
            <p:nvSpPr>
              <p:cNvPr id="616465" name="Line 17"/>
              <p:cNvSpPr/>
              <p:nvPr/>
            </p:nvSpPr>
            <p:spPr>
              <a:xfrm>
                <a:off x="3118" y="5968"/>
                <a:ext cx="960" cy="0"/>
              </a:xfrm>
              <a:prstGeom prst="line">
                <a:avLst/>
              </a:prstGeom>
              <a:ln w="3810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sp>
          <p:sp>
            <p:nvSpPr>
              <p:cNvPr id="616466" name="Text Box 18"/>
              <p:cNvSpPr txBox="1"/>
              <p:nvPr/>
            </p:nvSpPr>
            <p:spPr>
              <a:xfrm>
                <a:off x="4138" y="5513"/>
                <a:ext cx="4400" cy="1016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anchor="t">
                <a:spAutoFit/>
              </a:bodyPr>
              <a:lstStyle/>
              <a:p>
                <a:r>
                  <a:rPr lang="en-US" altLang="zh-CN" sz="3600" b="1" dirty="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rPr>
                  <a:t>2C</a:t>
                </a:r>
                <a:r>
                  <a:rPr lang="en-US" altLang="zh-CN" sz="3600" b="1" baseline="-25000" dirty="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rPr>
                  <a:t>2</a:t>
                </a:r>
                <a:r>
                  <a:rPr lang="en-US" altLang="zh-CN" sz="3600" b="1" dirty="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rPr>
                  <a:t>H</a:t>
                </a:r>
                <a:r>
                  <a:rPr lang="en-US" altLang="zh-CN" sz="3600" b="1" baseline="-25000" dirty="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rPr>
                  <a:t>5</a:t>
                </a:r>
                <a:r>
                  <a:rPr lang="en-US" altLang="zh-CN" sz="3600" b="1" dirty="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rPr>
                  <a:t>OH</a:t>
                </a:r>
                <a:r>
                  <a:rPr lang="en-US" altLang="zh-CN" sz="2400" b="1" dirty="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rPr>
                  <a:t>(</a:t>
                </a:r>
                <a:r>
                  <a:rPr lang="zh-CN" altLang="en-US" sz="2400" b="1" dirty="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rPr>
                  <a:t>酒精</a:t>
                </a:r>
                <a:r>
                  <a:rPr lang="en-US" altLang="zh-CN" sz="2400" b="1" dirty="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rPr>
                  <a:t>)</a:t>
                </a:r>
              </a:p>
            </p:txBody>
          </p:sp>
          <p:sp>
            <p:nvSpPr>
              <p:cNvPr id="616467" name="Text Box 19"/>
              <p:cNvSpPr txBox="1"/>
              <p:nvPr/>
            </p:nvSpPr>
            <p:spPr>
              <a:xfrm>
                <a:off x="8108" y="5513"/>
                <a:ext cx="6772" cy="1016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anchor="t">
                <a:spAutoFit/>
              </a:bodyPr>
              <a:lstStyle/>
              <a:p>
                <a:r>
                  <a:rPr lang="en-US" altLang="zh-CN" sz="3200" b="1" dirty="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rPr>
                  <a:t>+ </a:t>
                </a:r>
                <a:r>
                  <a:rPr lang="en-US" altLang="zh-CN" sz="3600" b="1" dirty="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rPr>
                  <a:t>2CO</a:t>
                </a:r>
                <a:r>
                  <a:rPr lang="en-US" altLang="zh-CN" sz="3600" b="1" baseline="-25000" dirty="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rPr>
                  <a:t>2</a:t>
                </a:r>
                <a:r>
                  <a:rPr lang="en-US" altLang="zh-CN" sz="3200" b="1" dirty="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rPr>
                  <a:t>+</a:t>
                </a:r>
                <a:r>
                  <a:rPr lang="zh-CN" altLang="en-US" sz="3200" b="1" dirty="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rPr>
                  <a:t>少量能量</a:t>
                </a:r>
              </a:p>
            </p:txBody>
          </p:sp>
        </p:grpSp>
        <p:sp>
          <p:nvSpPr>
            <p:cNvPr id="17" name="文本框 16"/>
            <p:cNvSpPr txBox="1"/>
            <p:nvPr/>
          </p:nvSpPr>
          <p:spPr>
            <a:xfrm>
              <a:off x="963" y="5372"/>
              <a:ext cx="3669" cy="82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altLang="zh-CN" sz="2800" b="1" dirty="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rPr>
                <a:t>2.</a:t>
              </a:r>
              <a:r>
                <a:rPr lang="zh-CN" altLang="en-US" sz="2800" b="1" dirty="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rPr>
                <a:t>酒精发酵：</a:t>
              </a:r>
            </a:p>
          </p:txBody>
        </p:sp>
      </p:grpSp>
      <p:sp>
        <p:nvSpPr>
          <p:cNvPr id="30732" name="Text Box 12"/>
          <p:cNvSpPr txBox="1"/>
          <p:nvPr/>
        </p:nvSpPr>
        <p:spPr>
          <a:xfrm>
            <a:off x="743903" y="5012055"/>
            <a:ext cx="1970405" cy="521970"/>
          </a:xfrm>
          <a:prstGeom prst="rect">
            <a:avLst/>
          </a:prstGeom>
          <a:noFill/>
          <a:ln w="28575" cap="flat" cmpd="sng">
            <a:noFill/>
            <a:prstDash val="solid"/>
            <a:miter/>
            <a:headEnd type="none" w="med" len="med"/>
            <a:tailEnd type="none" w="med" len="med"/>
          </a:ln>
        </p:spPr>
        <p:txBody>
          <a:bodyPr wrap="none">
            <a:spAutoFit/>
          </a:bodyPr>
          <a:lstStyle/>
          <a:p>
            <a:r>
              <a:rPr lang="zh-CN" altLang="en-US" sz="28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能量去向：</a:t>
            </a:r>
          </a:p>
        </p:txBody>
      </p:sp>
      <p:sp>
        <p:nvSpPr>
          <p:cNvPr id="30733" name="Text Box 13" descr="羊皮纸"/>
          <p:cNvSpPr txBox="1"/>
          <p:nvPr/>
        </p:nvSpPr>
        <p:spPr>
          <a:xfrm>
            <a:off x="746125" y="5534025"/>
            <a:ext cx="11075035" cy="86550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zh-CN" sz="28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1mol</a:t>
            </a:r>
            <a:r>
              <a:rPr lang="zh-CN" altLang="en-US" sz="28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葡萄糖分解成乳酸，共释放</a:t>
            </a:r>
            <a:r>
              <a:rPr lang="en-US" altLang="zh-CN" sz="28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196.65kJ/mol</a:t>
            </a:r>
            <a:r>
              <a:rPr lang="zh-CN" altLang="en-US" sz="28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，其中</a:t>
            </a:r>
            <a:r>
              <a:rPr lang="zh-CN" altLang="en-US" sz="28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约</a:t>
            </a:r>
            <a:r>
              <a:rPr lang="en-US" altLang="zh-CN" sz="28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69%</a:t>
            </a:r>
            <a:r>
              <a:rPr lang="zh-CN" altLang="en-US" sz="28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以热能形式散失； </a:t>
            </a:r>
            <a:r>
              <a:rPr lang="zh-CN" altLang="en-US" sz="28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约</a:t>
            </a:r>
            <a:r>
              <a:rPr lang="en-US" altLang="zh-CN" sz="28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31%</a:t>
            </a:r>
            <a:r>
              <a:rPr lang="en-US" altLang="zh-CN" sz="28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(61.08kJ/mol)</a:t>
            </a:r>
            <a:r>
              <a:rPr lang="zh-CN" altLang="en-US" sz="28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转移到</a:t>
            </a:r>
            <a:r>
              <a:rPr lang="en-US" altLang="zh-CN" sz="28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ATP</a:t>
            </a:r>
            <a:r>
              <a:rPr lang="zh-CN" altLang="en-US" sz="28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中储存，形成</a:t>
            </a:r>
            <a:r>
              <a:rPr lang="en-US" altLang="zh-CN" sz="2800" b="1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2</a:t>
            </a:r>
            <a:r>
              <a:rPr lang="zh-CN" altLang="en-US" sz="2800" b="1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个</a:t>
            </a:r>
            <a:r>
              <a:rPr lang="en-US" altLang="zh-CN" sz="2800" b="1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ATP</a:t>
            </a:r>
            <a:r>
              <a:rPr lang="zh-CN" altLang="en-US" sz="2800" b="1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。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random/>
      </p:transition>
    </mc:Choice>
    <mc:Fallback xmlns="">
      <p:transition spd="med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16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6164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07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307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6450" grpId="0"/>
      <p:bldP spid="616451" grpId="0"/>
      <p:bldP spid="30732" grpId="0" bldLvl="0" animBg="1"/>
      <p:bldP spid="3073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/>
          <p:nvPr/>
        </p:nvSpPr>
        <p:spPr>
          <a:xfrm>
            <a:off x="1066800" y="3136265"/>
            <a:ext cx="9933305" cy="1752600"/>
          </a:xfrm>
          <a:prstGeom prst="rect">
            <a:avLst/>
          </a:prstGeom>
          <a:noFill/>
          <a:ln w="9525">
            <a:noFill/>
          </a:ln>
        </p:spPr>
        <p:txBody>
          <a:bodyPr lIns="91373" tIns="45685" rIns="91373" bIns="45685" anchor="t"/>
          <a:lstStyle/>
          <a:p>
            <a:pPr marL="341630" indent="-341630">
              <a:spcBef>
                <a:spcPct val="20000"/>
              </a:spcBef>
            </a:pPr>
            <a:r>
              <a:rPr lang="en-US" altLang="zh-CN" sz="2800" b="1" dirty="0">
                <a:solidFill>
                  <a:srgbClr val="00206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 </a:t>
            </a:r>
            <a:r>
              <a:rPr lang="zh-CN" altLang="en-US" sz="2800" b="1" dirty="0">
                <a:solidFill>
                  <a:srgbClr val="00206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如：厌氧细菌等的无氧呼吸是在</a:t>
            </a:r>
            <a:r>
              <a:rPr lang="zh-CN" altLang="en-US" sz="28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细胞质基质</a:t>
            </a:r>
            <a:r>
              <a:rPr lang="zh-CN" altLang="en-US" sz="2800" b="1" dirty="0">
                <a:solidFill>
                  <a:srgbClr val="00206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中进行的。</a:t>
            </a:r>
          </a:p>
        </p:txBody>
      </p:sp>
      <p:sp>
        <p:nvSpPr>
          <p:cNvPr id="3" name="AutoShape 4"/>
          <p:cNvSpPr/>
          <p:nvPr/>
        </p:nvSpPr>
        <p:spPr>
          <a:xfrm>
            <a:off x="533400" y="621665"/>
            <a:ext cx="5542280" cy="1905000"/>
          </a:xfrm>
          <a:prstGeom prst="cloudCallout">
            <a:avLst>
              <a:gd name="adj1" fmla="val 78315"/>
              <a:gd name="adj2" fmla="val 70000"/>
            </a:avLst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373" tIns="45685" rIns="91373" bIns="45685" anchor="t"/>
          <a:lstStyle/>
          <a:p>
            <a:pPr algn="ctr"/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原核细胞的无氧呼吸是如何进行的呢？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random/>
      </p:transition>
    </mc:Choice>
    <mc:Fallback xmlns="">
      <p:transition spd="med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7938" name="Group 2"/>
          <p:cNvGraphicFramePr>
            <a:graphicFrameLocks noGrp="1"/>
          </p:cNvGraphicFramePr>
          <p:nvPr/>
        </p:nvGraphicFramePr>
        <p:xfrm>
          <a:off x="1915160" y="1027113"/>
          <a:ext cx="8604250" cy="5040313"/>
        </p:xfrm>
        <a:graphic>
          <a:graphicData uri="http://schemas.openxmlformats.org/drawingml/2006/table">
            <a:tbl>
              <a:tblPr/>
              <a:tblGrid>
                <a:gridCol w="7286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12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8453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798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82625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华文中宋" panose="02010600040101010101" pitchFamily="2" charset="-122"/>
                        <a:ea typeface="华文中宋" panose="0201060004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华文中宋" panose="02010600040101010101" pitchFamily="2" charset="-122"/>
                        <a:ea typeface="华文中宋" panose="0201060004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华文中宋" panose="02010600040101010101" pitchFamily="2" charset="-122"/>
                        <a:ea typeface="华文中宋" panose="0201060004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8975">
                <a:tc rowSpan="4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华文中宋" panose="02010600040101010101" pitchFamily="2" charset="-122"/>
                        <a:ea typeface="华文中宋" panose="0201060004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华文中宋" panose="02010600040101010101" pitchFamily="2" charset="-122"/>
                        <a:ea typeface="华文中宋" panose="0201060004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华文中宋" panose="02010600040101010101" pitchFamily="2" charset="-122"/>
                        <a:ea typeface="华文中宋" panose="0201060004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华文中宋" panose="02010600040101010101" pitchFamily="2" charset="-122"/>
                        <a:ea typeface="华文中宋" panose="0201060004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262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华文中宋" panose="02010600040101010101" pitchFamily="2" charset="-122"/>
                        <a:ea typeface="华文中宋" panose="0201060004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华文中宋" panose="02010600040101010101" pitchFamily="2" charset="-122"/>
                        <a:ea typeface="华文中宋" panose="0201060004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华文中宋" panose="02010600040101010101" pitchFamily="2" charset="-122"/>
                        <a:ea typeface="华文中宋" panose="0201060004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81038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华文中宋" panose="02010600040101010101" pitchFamily="2" charset="-122"/>
                        <a:ea typeface="华文中宋" panose="0201060004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华文中宋" panose="02010600040101010101" pitchFamily="2" charset="-122"/>
                        <a:ea typeface="华文中宋" panose="0201060004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华文中宋" panose="02010600040101010101" pitchFamily="2" charset="-122"/>
                        <a:ea typeface="华文中宋" panose="0201060004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3662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华文中宋" panose="02010600040101010101" pitchFamily="2" charset="-122"/>
                        <a:ea typeface="华文中宋" panose="0201060004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华文中宋" panose="02010600040101010101" pitchFamily="2" charset="-122"/>
                        <a:ea typeface="华文中宋" panose="0201060004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华文中宋" panose="02010600040101010101" pitchFamily="2" charset="-122"/>
                        <a:ea typeface="华文中宋" panose="0201060004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85800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华文中宋" panose="02010600040101010101" pitchFamily="2" charset="-122"/>
                        <a:ea typeface="华文中宋" panose="0201060004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华文中宋" panose="02010600040101010101" pitchFamily="2" charset="-122"/>
                        <a:ea typeface="华文中宋" panose="0201060004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华文中宋" panose="02010600040101010101" pitchFamily="2" charset="-122"/>
                        <a:ea typeface="华文中宋" panose="0201060004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8262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华文中宋" panose="02010600040101010101" pitchFamily="2" charset="-122"/>
                        <a:ea typeface="华文中宋" panose="0201060004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华文中宋" panose="02010600040101010101" pitchFamily="2" charset="-122"/>
                        <a:ea typeface="华文中宋" panose="0201060004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52260" name="Text Box 37"/>
          <p:cNvSpPr txBox="1"/>
          <p:nvPr/>
        </p:nvSpPr>
        <p:spPr>
          <a:xfrm>
            <a:off x="1950085" y="307975"/>
            <a:ext cx="8291513" cy="643890"/>
          </a:xfrm>
          <a:prstGeom prst="rect">
            <a:avLst/>
          </a:prstGeom>
          <a:noFill/>
          <a:ln w="9525">
            <a:noFill/>
          </a:ln>
        </p:spPr>
        <p:txBody>
          <a:bodyPr lIns="91373" tIns="45685" rIns="91373" bIns="45685" anchor="t">
            <a:spAutoFit/>
          </a:bodyPr>
          <a:lstStyle/>
          <a:p>
            <a:pPr algn="ctr"/>
            <a:r>
              <a:rPr lang="zh-CN" altLang="en-US" sz="3600" b="1" dirty="0">
                <a:solidFill>
                  <a:srgbClr val="FF33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有氧呼吸与无氧呼吸的比较</a:t>
            </a:r>
          </a:p>
        </p:txBody>
      </p:sp>
      <p:sp>
        <p:nvSpPr>
          <p:cNvPr id="167974" name="Text Box 38"/>
          <p:cNvSpPr txBox="1">
            <a:spLocks noChangeArrowheads="1"/>
          </p:cNvSpPr>
          <p:nvPr/>
        </p:nvSpPr>
        <p:spPr bwMode="auto">
          <a:xfrm>
            <a:off x="4221798" y="1050925"/>
            <a:ext cx="2447925" cy="58578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lIns="91373" tIns="45685" rIns="91373" bIns="45685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kumimoji="1" lang="zh-CN" altLang="en-US" sz="3200" b="1" kern="1200" cap="none" spc="0" normalizeH="0" baseline="0" noProof="0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  <a:cs typeface="+mn-cs"/>
              </a:rPr>
              <a:t>有氧呼吸</a:t>
            </a:r>
          </a:p>
        </p:txBody>
      </p:sp>
      <p:sp>
        <p:nvSpPr>
          <p:cNvPr id="167975" name="Text Box 39"/>
          <p:cNvSpPr txBox="1">
            <a:spLocks noChangeArrowheads="1"/>
          </p:cNvSpPr>
          <p:nvPr/>
        </p:nvSpPr>
        <p:spPr bwMode="auto">
          <a:xfrm>
            <a:off x="7390448" y="1050925"/>
            <a:ext cx="2160588" cy="58578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lIns="91373" tIns="45685" rIns="91373" bIns="45685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kumimoji="1" lang="zh-CN" altLang="en-US" sz="3200" b="1" kern="1200" cap="none" spc="0" normalizeH="0" baseline="0" noProof="0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  <a:cs typeface="+mn-cs"/>
              </a:rPr>
              <a:t>无氧呼吸</a:t>
            </a:r>
          </a:p>
        </p:txBody>
      </p:sp>
      <p:sp>
        <p:nvSpPr>
          <p:cNvPr id="167976" name="Text Box 40"/>
          <p:cNvSpPr txBox="1">
            <a:spLocks noChangeArrowheads="1"/>
          </p:cNvSpPr>
          <p:nvPr/>
        </p:nvSpPr>
        <p:spPr bwMode="auto">
          <a:xfrm>
            <a:off x="1911985" y="2347913"/>
            <a:ext cx="615950" cy="161766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eaVert" lIns="91373" tIns="45685" rIns="91373" bIns="45685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kumimoji="1" lang="zh-CN" altLang="en-US" sz="2800" b="1" kern="1200" cap="none" spc="0" normalizeH="0" baseline="0" noProof="0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不同点</a:t>
            </a:r>
          </a:p>
        </p:txBody>
      </p:sp>
      <p:sp>
        <p:nvSpPr>
          <p:cNvPr id="167977" name="Text Box 41"/>
          <p:cNvSpPr txBox="1">
            <a:spLocks noChangeArrowheads="1"/>
          </p:cNvSpPr>
          <p:nvPr/>
        </p:nvSpPr>
        <p:spPr bwMode="auto">
          <a:xfrm>
            <a:off x="2008823" y="4779963"/>
            <a:ext cx="615950" cy="11557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eaVert" wrap="none" lIns="91373" tIns="45685" rIns="91373" bIns="45685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kumimoji="1" lang="zh-CN" altLang="en-US" sz="2800" b="1" kern="1200" cap="none" spc="0" normalizeH="0" baseline="0" noProof="0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相同点</a:t>
            </a:r>
          </a:p>
        </p:txBody>
      </p:sp>
      <p:sp>
        <p:nvSpPr>
          <p:cNvPr id="167978" name="Text Box 42"/>
          <p:cNvSpPr txBox="1">
            <a:spLocks noChangeArrowheads="1"/>
          </p:cNvSpPr>
          <p:nvPr/>
        </p:nvSpPr>
        <p:spPr bwMode="auto">
          <a:xfrm>
            <a:off x="2600960" y="1920875"/>
            <a:ext cx="814388" cy="46196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 lIns="91373" tIns="45685" rIns="91373" bIns="45685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kumimoji="1" lang="zh-CN" altLang="en-US" sz="2400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华文中宋" panose="02010600040101010101" pitchFamily="2" charset="-122"/>
                <a:ea typeface="宋体" panose="02010600030101010101" pitchFamily="2" charset="-122"/>
                <a:cs typeface="+mn-cs"/>
              </a:rPr>
              <a:t>场所</a:t>
            </a:r>
          </a:p>
        </p:txBody>
      </p:sp>
      <p:sp>
        <p:nvSpPr>
          <p:cNvPr id="167979" name="Text Box 43"/>
          <p:cNvSpPr txBox="1">
            <a:spLocks noChangeArrowheads="1"/>
          </p:cNvSpPr>
          <p:nvPr/>
        </p:nvSpPr>
        <p:spPr bwMode="auto">
          <a:xfrm>
            <a:off x="2600960" y="2530475"/>
            <a:ext cx="814388" cy="46196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 lIns="91373" tIns="45685" rIns="91373" bIns="45685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kumimoji="1" lang="zh-CN" altLang="en-US" sz="2400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华文中宋" panose="02010600040101010101" pitchFamily="2" charset="-122"/>
                <a:ea typeface="宋体" panose="02010600030101010101" pitchFamily="2" charset="-122"/>
                <a:cs typeface="+mn-cs"/>
              </a:rPr>
              <a:t>条件</a:t>
            </a:r>
          </a:p>
        </p:txBody>
      </p:sp>
      <p:sp>
        <p:nvSpPr>
          <p:cNvPr id="167980" name="Text Box 44"/>
          <p:cNvSpPr txBox="1">
            <a:spLocks noChangeArrowheads="1"/>
          </p:cNvSpPr>
          <p:nvPr/>
        </p:nvSpPr>
        <p:spPr bwMode="auto">
          <a:xfrm>
            <a:off x="2637473" y="3190875"/>
            <a:ext cx="814388" cy="46196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 lIns="91373" tIns="45685" rIns="91373" bIns="45685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kumimoji="1" lang="zh-CN" altLang="en-US" sz="2400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华文中宋" panose="02010600040101010101" pitchFamily="2" charset="-122"/>
                <a:ea typeface="宋体" panose="02010600030101010101" pitchFamily="2" charset="-122"/>
                <a:cs typeface="+mn-cs"/>
              </a:rPr>
              <a:t>产物</a:t>
            </a:r>
          </a:p>
        </p:txBody>
      </p:sp>
      <p:sp>
        <p:nvSpPr>
          <p:cNvPr id="167981" name="Text Box 45"/>
          <p:cNvSpPr txBox="1">
            <a:spLocks noChangeArrowheads="1"/>
          </p:cNvSpPr>
          <p:nvPr/>
        </p:nvSpPr>
        <p:spPr bwMode="auto">
          <a:xfrm>
            <a:off x="2637473" y="3695700"/>
            <a:ext cx="814388" cy="8318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 lIns="91373" tIns="45685" rIns="91373" bIns="45685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kumimoji="1" lang="zh-CN" altLang="en-US" sz="2400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华文中宋" panose="02010600040101010101" pitchFamily="2" charset="-122"/>
                <a:ea typeface="宋体" panose="02010600030101010101" pitchFamily="2" charset="-122"/>
                <a:cs typeface="+mn-cs"/>
              </a:rPr>
              <a:t>能量</a:t>
            </a:r>
          </a:p>
          <a:p>
            <a:pPr marR="0" defTabSz="914400">
              <a:buClrTx/>
              <a:buSzTx/>
              <a:buFontTx/>
              <a:buNone/>
              <a:defRPr/>
            </a:pPr>
            <a:r>
              <a:rPr kumimoji="1" lang="zh-CN" altLang="en-US" sz="2400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华文中宋" panose="02010600040101010101" pitchFamily="2" charset="-122"/>
                <a:ea typeface="宋体" panose="02010600030101010101" pitchFamily="2" charset="-122"/>
                <a:cs typeface="+mn-cs"/>
              </a:rPr>
              <a:t>变化</a:t>
            </a:r>
          </a:p>
        </p:txBody>
      </p:sp>
      <p:sp>
        <p:nvSpPr>
          <p:cNvPr id="167982" name="Text Box 46"/>
          <p:cNvSpPr txBox="1">
            <a:spLocks noChangeArrowheads="1"/>
          </p:cNvSpPr>
          <p:nvPr/>
        </p:nvSpPr>
        <p:spPr bwMode="auto">
          <a:xfrm>
            <a:off x="2600960" y="4684713"/>
            <a:ext cx="814388" cy="46196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 lIns="91373" tIns="45685" rIns="91373" bIns="45685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kumimoji="1" lang="zh-CN" altLang="en-US" sz="2400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华文中宋" panose="02010600040101010101" pitchFamily="2" charset="-122"/>
                <a:ea typeface="宋体" panose="02010600030101010101" pitchFamily="2" charset="-122"/>
                <a:cs typeface="+mn-cs"/>
              </a:rPr>
              <a:t>联系</a:t>
            </a:r>
          </a:p>
        </p:txBody>
      </p:sp>
      <p:sp>
        <p:nvSpPr>
          <p:cNvPr id="167983" name="Text Box 47"/>
          <p:cNvSpPr txBox="1">
            <a:spLocks noChangeArrowheads="1"/>
          </p:cNvSpPr>
          <p:nvPr/>
        </p:nvSpPr>
        <p:spPr bwMode="auto">
          <a:xfrm>
            <a:off x="2600960" y="5294313"/>
            <a:ext cx="814388" cy="46196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 lIns="91373" tIns="45685" rIns="91373" bIns="45685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kumimoji="1" lang="zh-CN" altLang="en-US" sz="2400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华文中宋" panose="02010600040101010101" pitchFamily="2" charset="-122"/>
                <a:ea typeface="宋体" panose="02010600030101010101" pitchFamily="2" charset="-122"/>
                <a:cs typeface="+mn-cs"/>
              </a:rPr>
              <a:t>实质</a:t>
            </a:r>
          </a:p>
        </p:txBody>
      </p:sp>
      <p:sp>
        <p:nvSpPr>
          <p:cNvPr id="52271" name="Text Box 48"/>
          <p:cNvSpPr txBox="1"/>
          <p:nvPr/>
        </p:nvSpPr>
        <p:spPr>
          <a:xfrm>
            <a:off x="5252085" y="287338"/>
            <a:ext cx="185738" cy="461962"/>
          </a:xfrm>
          <a:prstGeom prst="rect">
            <a:avLst/>
          </a:prstGeom>
          <a:noFill/>
          <a:ln w="9525">
            <a:noFill/>
          </a:ln>
        </p:spPr>
        <p:txBody>
          <a:bodyPr wrap="none" lIns="91373" tIns="45685" rIns="91373" bIns="45685" anchor="t">
            <a:spAutoFit/>
          </a:bodyPr>
          <a:lstStyle/>
          <a:p>
            <a:endParaRPr lang="zh-CN" altLang="zh-CN" sz="2400" dirty="0"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167985" name="Text Box 49"/>
          <p:cNvSpPr txBox="1"/>
          <p:nvPr/>
        </p:nvSpPr>
        <p:spPr>
          <a:xfrm>
            <a:off x="3497898" y="1757363"/>
            <a:ext cx="3249612" cy="492125"/>
          </a:xfrm>
          <a:prstGeom prst="rect">
            <a:avLst/>
          </a:prstGeom>
          <a:noFill/>
          <a:ln w="9525">
            <a:noFill/>
          </a:ln>
        </p:spPr>
        <p:txBody>
          <a:bodyPr wrap="none" lIns="91373" tIns="45685" rIns="91373" bIns="45685" anchor="t">
            <a:spAutoFit/>
          </a:bodyPr>
          <a:lstStyle/>
          <a:p>
            <a:r>
              <a:rPr lang="zh-CN" altLang="en-US" sz="26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细胞质基质、线粒体</a:t>
            </a:r>
          </a:p>
        </p:txBody>
      </p:sp>
      <p:sp>
        <p:nvSpPr>
          <p:cNvPr id="52273" name="Text Box 50"/>
          <p:cNvSpPr txBox="1"/>
          <p:nvPr/>
        </p:nvSpPr>
        <p:spPr>
          <a:xfrm>
            <a:off x="7080885" y="1858963"/>
            <a:ext cx="184150" cy="488950"/>
          </a:xfrm>
          <a:prstGeom prst="rect">
            <a:avLst/>
          </a:prstGeom>
          <a:noFill/>
          <a:ln w="9525">
            <a:noFill/>
          </a:ln>
        </p:spPr>
        <p:txBody>
          <a:bodyPr wrap="none" lIns="91373" tIns="45685" rIns="91373" bIns="45685" anchor="t">
            <a:spAutoFit/>
          </a:bodyPr>
          <a:lstStyle/>
          <a:p>
            <a:endParaRPr lang="zh-CN" altLang="zh-CN" sz="26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67987" name="Text Box 51"/>
          <p:cNvSpPr txBox="1"/>
          <p:nvPr/>
        </p:nvSpPr>
        <p:spPr>
          <a:xfrm>
            <a:off x="7414260" y="1727200"/>
            <a:ext cx="1887538" cy="492125"/>
          </a:xfrm>
          <a:prstGeom prst="rect">
            <a:avLst/>
          </a:prstGeom>
          <a:noFill/>
          <a:ln w="9525">
            <a:noFill/>
          </a:ln>
        </p:spPr>
        <p:txBody>
          <a:bodyPr wrap="none" lIns="91373" tIns="45685" rIns="91373" bIns="45685" anchor="t">
            <a:spAutoFit/>
          </a:bodyPr>
          <a:lstStyle/>
          <a:p>
            <a:r>
              <a:rPr lang="zh-CN" altLang="en-US" sz="26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细胞质基质</a:t>
            </a:r>
          </a:p>
        </p:txBody>
      </p:sp>
      <p:sp>
        <p:nvSpPr>
          <p:cNvPr id="167988" name="Text Box 52"/>
          <p:cNvSpPr txBox="1"/>
          <p:nvPr/>
        </p:nvSpPr>
        <p:spPr>
          <a:xfrm>
            <a:off x="3501073" y="2444750"/>
            <a:ext cx="3227387" cy="490220"/>
          </a:xfrm>
          <a:prstGeom prst="rect">
            <a:avLst/>
          </a:prstGeom>
          <a:noFill/>
          <a:ln w="9525">
            <a:noFill/>
          </a:ln>
        </p:spPr>
        <p:txBody>
          <a:bodyPr lIns="91373" tIns="45685" rIns="91373" bIns="45685" anchor="t">
            <a:spAutoFit/>
          </a:bodyPr>
          <a:lstStyle/>
          <a:p>
            <a:r>
              <a:rPr lang="zh-CN" altLang="en-US" sz="26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需氧、水</a:t>
            </a:r>
            <a:r>
              <a:rPr lang="zh-CN" altLang="en-US" sz="26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、酶</a:t>
            </a:r>
            <a:endParaRPr lang="zh-CN" altLang="en-US" sz="2600" b="1" dirty="0">
              <a:solidFill>
                <a:srgbClr val="0000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67989" name="Text Box 53"/>
          <p:cNvSpPr txBox="1"/>
          <p:nvPr/>
        </p:nvSpPr>
        <p:spPr>
          <a:xfrm>
            <a:off x="6996748" y="2468563"/>
            <a:ext cx="2174240" cy="490220"/>
          </a:xfrm>
          <a:prstGeom prst="rect">
            <a:avLst/>
          </a:prstGeom>
          <a:noFill/>
          <a:ln w="9525">
            <a:noFill/>
          </a:ln>
        </p:spPr>
        <p:txBody>
          <a:bodyPr wrap="none" lIns="91373" tIns="45685" rIns="91373" bIns="45685" anchor="t">
            <a:spAutoFit/>
          </a:bodyPr>
          <a:lstStyle/>
          <a:p>
            <a:r>
              <a:rPr lang="zh-CN" altLang="en-US" sz="26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不需氧、需酶</a:t>
            </a:r>
          </a:p>
        </p:txBody>
      </p:sp>
      <p:sp>
        <p:nvSpPr>
          <p:cNvPr id="167990" name="Text Box 54"/>
          <p:cNvSpPr txBox="1"/>
          <p:nvPr/>
        </p:nvSpPr>
        <p:spPr>
          <a:xfrm>
            <a:off x="3574098" y="3187700"/>
            <a:ext cx="1438275" cy="492125"/>
          </a:xfrm>
          <a:prstGeom prst="rect">
            <a:avLst/>
          </a:prstGeom>
          <a:noFill/>
          <a:ln w="9525">
            <a:noFill/>
          </a:ln>
        </p:spPr>
        <p:txBody>
          <a:bodyPr wrap="none" lIns="91373" tIns="45685" rIns="91373" bIns="45685" anchor="t">
            <a:spAutoFit/>
          </a:bodyPr>
          <a:lstStyle/>
          <a:p>
            <a:r>
              <a:rPr lang="en-US" altLang="zh-CN" sz="26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CO</a:t>
            </a:r>
            <a:r>
              <a:rPr lang="en-US" altLang="zh-CN" sz="2600" b="1" baseline="-25000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zh-CN" altLang="en-US" sz="26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en-US" altLang="zh-CN" sz="26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H</a:t>
            </a:r>
            <a:r>
              <a:rPr lang="en-US" altLang="zh-CN" sz="2600" b="1" baseline="-25000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en-US" altLang="zh-CN" sz="26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O</a:t>
            </a:r>
          </a:p>
        </p:txBody>
      </p:sp>
      <p:sp>
        <p:nvSpPr>
          <p:cNvPr id="167991" name="Text Box 55"/>
          <p:cNvSpPr txBox="1"/>
          <p:nvPr/>
        </p:nvSpPr>
        <p:spPr>
          <a:xfrm>
            <a:off x="7001510" y="3163888"/>
            <a:ext cx="2684463" cy="492125"/>
          </a:xfrm>
          <a:prstGeom prst="rect">
            <a:avLst/>
          </a:prstGeom>
          <a:noFill/>
          <a:ln w="9525">
            <a:noFill/>
          </a:ln>
        </p:spPr>
        <p:txBody>
          <a:bodyPr wrap="none" lIns="91373" tIns="45685" rIns="91373" bIns="45685" anchor="t">
            <a:spAutoFit/>
          </a:bodyPr>
          <a:lstStyle/>
          <a:p>
            <a:r>
              <a:rPr lang="zh-CN" altLang="en-US" sz="26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酒精和</a:t>
            </a:r>
            <a:r>
              <a:rPr lang="en-US" altLang="zh-CN" sz="26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CO</a:t>
            </a:r>
            <a:r>
              <a:rPr lang="en-US" altLang="zh-CN" sz="2600" b="1" baseline="-25000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zh-CN" altLang="en-US" sz="26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或乳酸</a:t>
            </a:r>
          </a:p>
        </p:txBody>
      </p:sp>
      <p:sp>
        <p:nvSpPr>
          <p:cNvPr id="167992" name="Text Box 56"/>
          <p:cNvSpPr txBox="1"/>
          <p:nvPr/>
        </p:nvSpPr>
        <p:spPr>
          <a:xfrm>
            <a:off x="3499485" y="3813175"/>
            <a:ext cx="2879725" cy="885825"/>
          </a:xfrm>
          <a:prstGeom prst="rect">
            <a:avLst/>
          </a:prstGeom>
          <a:noFill/>
          <a:ln w="9525">
            <a:noFill/>
          </a:ln>
        </p:spPr>
        <p:txBody>
          <a:bodyPr lIns="91373" tIns="45685" rIns="91373" bIns="45685" anchor="t">
            <a:spAutoFit/>
          </a:bodyPr>
          <a:lstStyle/>
          <a:p>
            <a:r>
              <a:rPr lang="zh-CN" altLang="en-US" sz="26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释放大量能量，合成</a:t>
            </a:r>
            <a:r>
              <a:rPr lang="en-US" altLang="zh-CN" sz="26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38ATP</a:t>
            </a:r>
          </a:p>
        </p:txBody>
      </p:sp>
      <p:sp>
        <p:nvSpPr>
          <p:cNvPr id="167993" name="Text Box 57"/>
          <p:cNvSpPr txBox="1"/>
          <p:nvPr/>
        </p:nvSpPr>
        <p:spPr>
          <a:xfrm>
            <a:off x="6814185" y="3740150"/>
            <a:ext cx="3249613" cy="893763"/>
          </a:xfrm>
          <a:prstGeom prst="rect">
            <a:avLst/>
          </a:prstGeom>
          <a:noFill/>
          <a:ln w="9525">
            <a:noFill/>
          </a:ln>
        </p:spPr>
        <p:txBody>
          <a:bodyPr wrap="none" lIns="91373" tIns="45685" rIns="91373" bIns="45685" anchor="t">
            <a:spAutoFit/>
          </a:bodyPr>
          <a:lstStyle/>
          <a:p>
            <a:r>
              <a:rPr lang="zh-CN" altLang="en-US" sz="26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释放少量能量，合成</a:t>
            </a:r>
          </a:p>
          <a:p>
            <a:r>
              <a:rPr lang="en-US" altLang="zh-CN" sz="26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2ATP</a:t>
            </a:r>
          </a:p>
        </p:txBody>
      </p:sp>
      <p:sp>
        <p:nvSpPr>
          <p:cNvPr id="167994" name="Text Box 58"/>
          <p:cNvSpPr txBox="1"/>
          <p:nvPr/>
        </p:nvSpPr>
        <p:spPr>
          <a:xfrm>
            <a:off x="3391535" y="4786313"/>
            <a:ext cx="7334250" cy="492125"/>
          </a:xfrm>
          <a:prstGeom prst="rect">
            <a:avLst/>
          </a:prstGeom>
          <a:noFill/>
          <a:ln w="9525">
            <a:noFill/>
          </a:ln>
        </p:spPr>
        <p:txBody>
          <a:bodyPr wrap="none" lIns="91373" tIns="45685" rIns="91373" bIns="45685" anchor="t">
            <a:spAutoFit/>
          </a:bodyPr>
          <a:lstStyle/>
          <a:p>
            <a:r>
              <a:rPr lang="zh-CN" altLang="en-US" sz="26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从葡萄糖分解为丙酮酸阶段相同，以后阶段不同</a:t>
            </a:r>
          </a:p>
        </p:txBody>
      </p:sp>
      <p:sp>
        <p:nvSpPr>
          <p:cNvPr id="167995" name="Text Box 59"/>
          <p:cNvSpPr txBox="1"/>
          <p:nvPr/>
        </p:nvSpPr>
        <p:spPr>
          <a:xfrm>
            <a:off x="3462973" y="5507038"/>
            <a:ext cx="5124450" cy="492125"/>
          </a:xfrm>
          <a:prstGeom prst="rect">
            <a:avLst/>
          </a:prstGeom>
          <a:noFill/>
          <a:ln w="9525">
            <a:noFill/>
          </a:ln>
        </p:spPr>
        <p:txBody>
          <a:bodyPr wrap="none" lIns="91373" tIns="45685" rIns="91373" bIns="45685" anchor="t">
            <a:spAutoFit/>
          </a:bodyPr>
          <a:lstStyle/>
          <a:p>
            <a:r>
              <a:rPr lang="zh-CN" altLang="en-US" sz="26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分解有机物，释放能量，合成</a:t>
            </a:r>
            <a:r>
              <a:rPr lang="en-US" altLang="zh-CN" sz="26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ATP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random/>
      </p:transition>
    </mc:Choice>
    <mc:Fallback xmlns="">
      <p:transition spd="med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9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79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79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79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79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79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79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679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79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679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79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679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679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679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679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679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679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679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679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679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679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7985" grpId="0"/>
      <p:bldP spid="167987" grpId="0"/>
      <p:bldP spid="167988" grpId="0"/>
      <p:bldP spid="167989" grpId="0"/>
      <p:bldP spid="167990" grpId="0"/>
      <p:bldP spid="167991" grpId="0"/>
      <p:bldP spid="167992" grpId="0"/>
      <p:bldP spid="167993" grpId="0"/>
      <p:bldP spid="167994" grpId="0"/>
      <p:bldP spid="16799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62865" y="661035"/>
            <a:ext cx="5031740" cy="0"/>
            <a:chOff x="-21" y="1060"/>
            <a:chExt cx="7924" cy="0"/>
          </a:xfrm>
        </p:grpSpPr>
        <p:cxnSp>
          <p:nvCxnSpPr>
            <p:cNvPr id="25" name="直接连接符 24"/>
            <p:cNvCxnSpPr/>
            <p:nvPr/>
          </p:nvCxnSpPr>
          <p:spPr>
            <a:xfrm>
              <a:off x="1243" y="1060"/>
              <a:ext cx="6660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/>
          </p:nvCxnSpPr>
          <p:spPr>
            <a:xfrm>
              <a:off x="-21" y="1060"/>
              <a:ext cx="6660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文本框 2"/>
          <p:cNvSpPr txBox="1"/>
          <p:nvPr/>
        </p:nvSpPr>
        <p:spPr>
          <a:xfrm>
            <a:off x="-13335" y="89535"/>
            <a:ext cx="4674235" cy="5835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32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二、细胞呼吸方式的判断</a:t>
            </a:r>
          </a:p>
        </p:txBody>
      </p:sp>
      <p:sp>
        <p:nvSpPr>
          <p:cNvPr id="6" name="椭圆 5"/>
          <p:cNvSpPr/>
          <p:nvPr/>
        </p:nvSpPr>
        <p:spPr>
          <a:xfrm>
            <a:off x="328930" y="2871470"/>
            <a:ext cx="1795780" cy="6985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>
                <a:latin typeface="楷体" panose="02010609060101010101" pitchFamily="49" charset="-122"/>
                <a:ea typeface="楷体" panose="02010609060101010101" pitchFamily="49" charset="-122"/>
              </a:rPr>
              <a:t>依据二</a:t>
            </a:r>
          </a:p>
        </p:txBody>
      </p:sp>
      <p:sp>
        <p:nvSpPr>
          <p:cNvPr id="7" name="椭圆 6"/>
          <p:cNvSpPr/>
          <p:nvPr/>
        </p:nvSpPr>
        <p:spPr>
          <a:xfrm>
            <a:off x="405130" y="5219700"/>
            <a:ext cx="1795780" cy="69850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>
                <a:latin typeface="楷体" panose="02010609060101010101" pitchFamily="49" charset="-122"/>
                <a:ea typeface="楷体" panose="02010609060101010101" pitchFamily="49" charset="-122"/>
              </a:rPr>
              <a:t>依据三</a:t>
            </a:r>
          </a:p>
        </p:txBody>
      </p:sp>
      <p:cxnSp>
        <p:nvCxnSpPr>
          <p:cNvPr id="9" name="直接箭头连接符 8"/>
          <p:cNvCxnSpPr>
            <a:stCxn id="6" idx="6"/>
          </p:cNvCxnSpPr>
          <p:nvPr/>
        </p:nvCxnSpPr>
        <p:spPr>
          <a:xfrm flipV="1">
            <a:off x="2124710" y="3211195"/>
            <a:ext cx="1221740" cy="952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/>
          <p:nvPr/>
        </p:nvCxnSpPr>
        <p:spPr>
          <a:xfrm flipV="1">
            <a:off x="2277110" y="5559425"/>
            <a:ext cx="1221740" cy="1841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3409950" y="2511425"/>
            <a:ext cx="0" cy="159258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/>
          <p:nvPr/>
        </p:nvCxnSpPr>
        <p:spPr>
          <a:xfrm flipV="1">
            <a:off x="3409950" y="2511425"/>
            <a:ext cx="2027555" cy="952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 flipH="1">
            <a:off x="3498850" y="5161280"/>
            <a:ext cx="3810" cy="1053465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/>
          <p:nvPr/>
        </p:nvCxnSpPr>
        <p:spPr>
          <a:xfrm flipV="1">
            <a:off x="3486150" y="5174615"/>
            <a:ext cx="1901190" cy="1714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/>
          <p:nvPr/>
        </p:nvCxnSpPr>
        <p:spPr>
          <a:xfrm flipV="1">
            <a:off x="3498850" y="6186170"/>
            <a:ext cx="1863090" cy="1905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7985" name="Text Box 49"/>
          <p:cNvSpPr txBox="1"/>
          <p:nvPr/>
        </p:nvSpPr>
        <p:spPr>
          <a:xfrm>
            <a:off x="2032635" y="2816225"/>
            <a:ext cx="1558925" cy="828675"/>
          </a:xfrm>
          <a:prstGeom prst="rect">
            <a:avLst/>
          </a:prstGeom>
          <a:noFill/>
          <a:ln w="9525">
            <a:noFill/>
          </a:ln>
        </p:spPr>
        <p:txBody>
          <a:bodyPr wrap="square" lIns="91373" tIns="45685" rIns="91373" bIns="45685" anchor="t">
            <a:spAutoFit/>
          </a:bodyPr>
          <a:lstStyle/>
          <a:p>
            <a:r>
              <a:rPr lang="zh-CN" altLang="en-US" sz="2400" b="1" dirty="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据反应物和产物</a:t>
            </a:r>
          </a:p>
        </p:txBody>
      </p:sp>
      <p:sp>
        <p:nvSpPr>
          <p:cNvPr id="28" name="Text Box 49"/>
          <p:cNvSpPr txBox="1"/>
          <p:nvPr/>
        </p:nvSpPr>
        <p:spPr>
          <a:xfrm>
            <a:off x="3422650" y="2052320"/>
            <a:ext cx="1558925" cy="459105"/>
          </a:xfrm>
          <a:prstGeom prst="rect">
            <a:avLst/>
          </a:prstGeom>
          <a:noFill/>
          <a:ln w="9525">
            <a:noFill/>
          </a:ln>
        </p:spPr>
        <p:txBody>
          <a:bodyPr wrap="square" lIns="91373" tIns="45685" rIns="91373" bIns="45685" anchor="t">
            <a:spAutoFit/>
          </a:bodyPr>
          <a:lstStyle/>
          <a:p>
            <a:r>
              <a:rPr lang="zh-CN" altLang="en-US" sz="24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消耗</a:t>
            </a:r>
            <a:r>
              <a:rPr lang="en-US" altLang="zh-CN" sz="24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O</a:t>
            </a:r>
            <a:r>
              <a:rPr lang="en-US" altLang="zh-CN" sz="2400" b="1" baseline="-25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</a:p>
        </p:txBody>
      </p:sp>
      <p:sp>
        <p:nvSpPr>
          <p:cNvPr id="29" name="Text Box 49"/>
          <p:cNvSpPr txBox="1"/>
          <p:nvPr/>
        </p:nvSpPr>
        <p:spPr>
          <a:xfrm>
            <a:off x="3462020" y="2618740"/>
            <a:ext cx="1558925" cy="459105"/>
          </a:xfrm>
          <a:prstGeom prst="rect">
            <a:avLst/>
          </a:prstGeom>
          <a:noFill/>
          <a:ln w="9525">
            <a:noFill/>
          </a:ln>
        </p:spPr>
        <p:txBody>
          <a:bodyPr wrap="square" lIns="91373" tIns="45685" rIns="91373" bIns="45685" anchor="t">
            <a:spAutoFit/>
          </a:bodyPr>
          <a:lstStyle/>
          <a:p>
            <a:r>
              <a:rPr lang="zh-CN" altLang="en-US" sz="24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产生</a:t>
            </a:r>
            <a:r>
              <a:rPr lang="en-US" altLang="zh-CN" sz="24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H</a:t>
            </a:r>
            <a:r>
              <a:rPr lang="en-US" altLang="zh-CN" sz="2400" b="1" baseline="-25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lang="en-US" altLang="zh-CN" sz="24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O</a:t>
            </a:r>
          </a:p>
        </p:txBody>
      </p:sp>
      <p:sp>
        <p:nvSpPr>
          <p:cNvPr id="30" name="Text Box 49"/>
          <p:cNvSpPr txBox="1"/>
          <p:nvPr/>
        </p:nvSpPr>
        <p:spPr>
          <a:xfrm>
            <a:off x="3422650" y="3644900"/>
            <a:ext cx="1558925" cy="459105"/>
          </a:xfrm>
          <a:prstGeom prst="rect">
            <a:avLst/>
          </a:prstGeom>
          <a:noFill/>
          <a:ln w="9525">
            <a:noFill/>
          </a:ln>
        </p:spPr>
        <p:txBody>
          <a:bodyPr wrap="square" lIns="91373" tIns="45685" rIns="91373" bIns="45685" anchor="t">
            <a:spAutoFit/>
          </a:bodyPr>
          <a:lstStyle/>
          <a:p>
            <a:r>
              <a:rPr lang="zh-CN" altLang="en-US" sz="24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无</a:t>
            </a:r>
            <a:r>
              <a:rPr lang="en-US" altLang="zh-CN" sz="24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CO</a:t>
            </a:r>
            <a:r>
              <a:rPr lang="en-US" altLang="zh-CN" sz="2400" b="1" baseline="-25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lang="zh-CN" altLang="en-US" sz="24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释放</a:t>
            </a:r>
          </a:p>
        </p:txBody>
      </p:sp>
      <p:sp>
        <p:nvSpPr>
          <p:cNvPr id="32" name="Text Box 49"/>
          <p:cNvSpPr txBox="1"/>
          <p:nvPr/>
        </p:nvSpPr>
        <p:spPr>
          <a:xfrm>
            <a:off x="2032635" y="5154295"/>
            <a:ext cx="1558925" cy="828675"/>
          </a:xfrm>
          <a:prstGeom prst="rect">
            <a:avLst/>
          </a:prstGeom>
          <a:noFill/>
          <a:ln w="9525">
            <a:noFill/>
          </a:ln>
        </p:spPr>
        <p:txBody>
          <a:bodyPr wrap="square" lIns="91373" tIns="45685" rIns="91373" bIns="45685" anchor="t">
            <a:spAutoFit/>
          </a:bodyPr>
          <a:lstStyle/>
          <a:p>
            <a:r>
              <a:rPr lang="zh-CN" altLang="en-US" sz="2400" b="1" dirty="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据物质量的关系</a:t>
            </a:r>
          </a:p>
        </p:txBody>
      </p:sp>
      <p:sp>
        <p:nvSpPr>
          <p:cNvPr id="34" name="圆角矩形 33"/>
          <p:cNvSpPr/>
          <p:nvPr/>
        </p:nvSpPr>
        <p:spPr>
          <a:xfrm>
            <a:off x="5819775" y="2052320"/>
            <a:ext cx="3973830" cy="52260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800" b="1">
                <a:latin typeface="宋体" panose="02010600030101010101" pitchFamily="2" charset="-122"/>
                <a:ea typeface="宋体" panose="02010600030101010101" pitchFamily="2" charset="-122"/>
              </a:rPr>
              <a:t>一定存在有氧呼吸</a:t>
            </a:r>
          </a:p>
        </p:txBody>
      </p:sp>
      <p:sp>
        <p:nvSpPr>
          <p:cNvPr id="35" name="圆角矩形 34"/>
          <p:cNvSpPr/>
          <p:nvPr/>
        </p:nvSpPr>
        <p:spPr>
          <a:xfrm>
            <a:off x="5819775" y="2698115"/>
            <a:ext cx="3973830" cy="52260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800" b="1">
                <a:latin typeface="宋体" panose="02010600030101010101" pitchFamily="2" charset="-122"/>
                <a:ea typeface="宋体" panose="02010600030101010101" pitchFamily="2" charset="-122"/>
              </a:rPr>
              <a:t>一定存在有氧呼吸</a:t>
            </a:r>
          </a:p>
        </p:txBody>
      </p:sp>
      <p:sp>
        <p:nvSpPr>
          <p:cNvPr id="36" name="圆角矩形 35"/>
          <p:cNvSpPr/>
          <p:nvPr/>
        </p:nvSpPr>
        <p:spPr>
          <a:xfrm>
            <a:off x="5819775" y="3313430"/>
            <a:ext cx="3973830" cy="52260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800" b="1">
                <a:latin typeface="宋体" panose="02010600030101010101" pitchFamily="2" charset="-122"/>
                <a:ea typeface="宋体" panose="02010600030101010101" pitchFamily="2" charset="-122"/>
              </a:rPr>
              <a:t>一定存在无氧呼吸</a:t>
            </a:r>
          </a:p>
        </p:txBody>
      </p:sp>
      <p:sp>
        <p:nvSpPr>
          <p:cNvPr id="37" name="圆角矩形 36"/>
          <p:cNvSpPr/>
          <p:nvPr/>
        </p:nvSpPr>
        <p:spPr>
          <a:xfrm>
            <a:off x="5819775" y="3924935"/>
            <a:ext cx="4788535" cy="52260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800" b="1">
                <a:latin typeface="宋体" panose="02010600030101010101" pitchFamily="2" charset="-122"/>
                <a:ea typeface="宋体" panose="02010600030101010101" pitchFamily="2" charset="-122"/>
              </a:rPr>
              <a:t>一定为产乳酸的无氧呼吸</a:t>
            </a:r>
          </a:p>
        </p:txBody>
      </p:sp>
      <p:sp>
        <p:nvSpPr>
          <p:cNvPr id="38" name="Text Box 49"/>
          <p:cNvSpPr txBox="1"/>
          <p:nvPr/>
        </p:nvSpPr>
        <p:spPr>
          <a:xfrm>
            <a:off x="3591560" y="4760595"/>
            <a:ext cx="1558925" cy="459105"/>
          </a:xfrm>
          <a:prstGeom prst="rect">
            <a:avLst/>
          </a:prstGeom>
          <a:noFill/>
          <a:ln w="9525">
            <a:noFill/>
          </a:ln>
        </p:spPr>
        <p:txBody>
          <a:bodyPr wrap="square" lIns="91373" tIns="45685" rIns="91373" bIns="45685" anchor="t">
            <a:spAutoFit/>
          </a:bodyPr>
          <a:lstStyle/>
          <a:p>
            <a:r>
              <a:rPr lang="en-US" altLang="zh-CN" sz="24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CO</a:t>
            </a:r>
            <a:r>
              <a:rPr lang="en-US" altLang="zh-CN" sz="2400" b="1" baseline="-25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lang="en-US" altLang="zh-CN" sz="24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=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O</a:t>
            </a:r>
            <a:r>
              <a:rPr lang="en-US" altLang="zh-CN" sz="2400" b="1" baseline="-25000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2</a:t>
            </a:r>
            <a:endParaRPr lang="zh-CN" altLang="en-US" sz="2400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9" name="Text Box 49"/>
          <p:cNvSpPr txBox="1"/>
          <p:nvPr/>
        </p:nvSpPr>
        <p:spPr>
          <a:xfrm>
            <a:off x="3535680" y="5669280"/>
            <a:ext cx="1558925" cy="459105"/>
          </a:xfrm>
          <a:prstGeom prst="rect">
            <a:avLst/>
          </a:prstGeom>
          <a:noFill/>
          <a:ln w="9525">
            <a:noFill/>
          </a:ln>
        </p:spPr>
        <p:txBody>
          <a:bodyPr wrap="square" lIns="91373" tIns="45685" rIns="91373" bIns="45685" anchor="t">
            <a:spAutoFit/>
          </a:bodyPr>
          <a:lstStyle/>
          <a:p>
            <a:r>
              <a:rPr lang="en-US" altLang="zh-CN" sz="24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CO</a:t>
            </a:r>
            <a:r>
              <a:rPr lang="en-US" altLang="zh-CN" sz="2400" b="1" baseline="-25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lang="zh-CN" altLang="en-US" sz="24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＞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O</a:t>
            </a:r>
            <a:r>
              <a:rPr lang="en-US" altLang="zh-CN" sz="2400" b="1" baseline="-25000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2</a:t>
            </a:r>
            <a:endParaRPr lang="zh-CN" altLang="en-US" sz="2400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41" name="圆角矩形 40"/>
          <p:cNvSpPr/>
          <p:nvPr/>
        </p:nvSpPr>
        <p:spPr>
          <a:xfrm>
            <a:off x="5819775" y="4921885"/>
            <a:ext cx="3973830" cy="522605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800" b="1">
                <a:latin typeface="宋体" panose="02010600030101010101" pitchFamily="2" charset="-122"/>
                <a:ea typeface="宋体" panose="02010600030101010101" pitchFamily="2" charset="-122"/>
              </a:rPr>
              <a:t>只进行有氧呼吸</a:t>
            </a:r>
          </a:p>
        </p:txBody>
      </p:sp>
      <p:sp>
        <p:nvSpPr>
          <p:cNvPr id="42" name="圆角矩形 41"/>
          <p:cNvSpPr/>
          <p:nvPr/>
        </p:nvSpPr>
        <p:spPr>
          <a:xfrm>
            <a:off x="5819775" y="5918200"/>
            <a:ext cx="5260975" cy="522605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800" b="1">
                <a:latin typeface="宋体" panose="02010600030101010101" pitchFamily="2" charset="-122"/>
                <a:ea typeface="宋体" panose="02010600030101010101" pitchFamily="2" charset="-122"/>
              </a:rPr>
              <a:t>同时进行有氧呼吸和无氧呼吸</a:t>
            </a:r>
          </a:p>
        </p:txBody>
      </p:sp>
      <p:sp>
        <p:nvSpPr>
          <p:cNvPr id="44" name="Text Box 49"/>
          <p:cNvSpPr txBox="1"/>
          <p:nvPr/>
        </p:nvSpPr>
        <p:spPr>
          <a:xfrm>
            <a:off x="3409950" y="3077845"/>
            <a:ext cx="2131695" cy="459105"/>
          </a:xfrm>
          <a:prstGeom prst="rect">
            <a:avLst/>
          </a:prstGeom>
          <a:noFill/>
          <a:ln w="9525">
            <a:noFill/>
          </a:ln>
        </p:spPr>
        <p:txBody>
          <a:bodyPr wrap="square" lIns="91373" tIns="45685" rIns="91373" bIns="45685" anchor="t">
            <a:spAutoFit/>
          </a:bodyPr>
          <a:lstStyle/>
          <a:p>
            <a:r>
              <a:rPr lang="zh-CN" altLang="en-US" sz="24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有酒精或乳酸</a:t>
            </a:r>
          </a:p>
        </p:txBody>
      </p:sp>
      <p:cxnSp>
        <p:nvCxnSpPr>
          <p:cNvPr id="50" name="直接箭头连接符 49"/>
          <p:cNvCxnSpPr/>
          <p:nvPr/>
        </p:nvCxnSpPr>
        <p:spPr>
          <a:xfrm flipV="1">
            <a:off x="3422650" y="3068320"/>
            <a:ext cx="2027555" cy="952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1" name="直接箭头连接符 50"/>
          <p:cNvCxnSpPr/>
          <p:nvPr/>
        </p:nvCxnSpPr>
        <p:spPr>
          <a:xfrm flipV="1">
            <a:off x="3436620" y="4094480"/>
            <a:ext cx="2027555" cy="952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2" name="直接箭头连接符 51"/>
          <p:cNvCxnSpPr/>
          <p:nvPr/>
        </p:nvCxnSpPr>
        <p:spPr>
          <a:xfrm flipV="1">
            <a:off x="3422650" y="3569970"/>
            <a:ext cx="2027555" cy="952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3" name="椭圆 52"/>
          <p:cNvSpPr/>
          <p:nvPr/>
        </p:nvSpPr>
        <p:spPr>
          <a:xfrm>
            <a:off x="405130" y="1038225"/>
            <a:ext cx="1795780" cy="6985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>
                <a:latin typeface="楷体" panose="02010609060101010101" pitchFamily="49" charset="-122"/>
                <a:ea typeface="楷体" panose="02010609060101010101" pitchFamily="49" charset="-122"/>
              </a:rPr>
              <a:t>依据一</a:t>
            </a:r>
          </a:p>
        </p:txBody>
      </p:sp>
      <p:cxnSp>
        <p:nvCxnSpPr>
          <p:cNvPr id="54" name="直接箭头连接符 53"/>
          <p:cNvCxnSpPr/>
          <p:nvPr/>
        </p:nvCxnSpPr>
        <p:spPr>
          <a:xfrm flipV="1">
            <a:off x="2279015" y="1381760"/>
            <a:ext cx="1221740" cy="1841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5" name="直接箭头连接符 54"/>
          <p:cNvCxnSpPr/>
          <p:nvPr/>
        </p:nvCxnSpPr>
        <p:spPr>
          <a:xfrm flipV="1">
            <a:off x="3500755" y="1134110"/>
            <a:ext cx="1873885" cy="571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6" name="直接箭头连接符 55"/>
          <p:cNvCxnSpPr/>
          <p:nvPr/>
        </p:nvCxnSpPr>
        <p:spPr>
          <a:xfrm>
            <a:off x="3488055" y="1664335"/>
            <a:ext cx="1886585" cy="508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7" name="直接连接符 56"/>
          <p:cNvCxnSpPr/>
          <p:nvPr/>
        </p:nvCxnSpPr>
        <p:spPr>
          <a:xfrm>
            <a:off x="3486150" y="1120140"/>
            <a:ext cx="1905" cy="53467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Text Box 49"/>
          <p:cNvSpPr txBox="1"/>
          <p:nvPr/>
        </p:nvSpPr>
        <p:spPr>
          <a:xfrm>
            <a:off x="2200910" y="941070"/>
            <a:ext cx="1558925" cy="459105"/>
          </a:xfrm>
          <a:prstGeom prst="rect">
            <a:avLst/>
          </a:prstGeom>
          <a:noFill/>
          <a:ln w="9525">
            <a:noFill/>
          </a:ln>
        </p:spPr>
        <p:txBody>
          <a:bodyPr wrap="square" lIns="91373" tIns="45685" rIns="91373" bIns="45685" anchor="t">
            <a:spAutoFit/>
          </a:bodyPr>
          <a:lstStyle/>
          <a:p>
            <a:r>
              <a:rPr lang="zh-CN" altLang="en-US" sz="2400" b="1" dirty="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据场所</a:t>
            </a:r>
          </a:p>
        </p:txBody>
      </p:sp>
      <p:sp>
        <p:nvSpPr>
          <p:cNvPr id="59" name="Text Box 49"/>
          <p:cNvSpPr txBox="1"/>
          <p:nvPr/>
        </p:nvSpPr>
        <p:spPr>
          <a:xfrm>
            <a:off x="3254375" y="661035"/>
            <a:ext cx="2667000" cy="459105"/>
          </a:xfrm>
          <a:prstGeom prst="rect">
            <a:avLst/>
          </a:prstGeom>
          <a:noFill/>
          <a:ln w="9525">
            <a:noFill/>
          </a:ln>
        </p:spPr>
        <p:txBody>
          <a:bodyPr wrap="square" lIns="91373" tIns="45685" rIns="91373" bIns="45685" anchor="t">
            <a:spAutoFit/>
          </a:bodyPr>
          <a:lstStyle/>
          <a:p>
            <a:r>
              <a:rPr lang="zh-CN" altLang="en-US" sz="24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只在细胞质基质中</a:t>
            </a:r>
          </a:p>
        </p:txBody>
      </p:sp>
      <p:sp>
        <p:nvSpPr>
          <p:cNvPr id="60" name="Text Box 49"/>
          <p:cNvSpPr txBox="1"/>
          <p:nvPr/>
        </p:nvSpPr>
        <p:spPr>
          <a:xfrm>
            <a:off x="3422650" y="1280795"/>
            <a:ext cx="2667000" cy="459105"/>
          </a:xfrm>
          <a:prstGeom prst="rect">
            <a:avLst/>
          </a:prstGeom>
          <a:noFill/>
          <a:ln w="9525">
            <a:noFill/>
          </a:ln>
        </p:spPr>
        <p:txBody>
          <a:bodyPr wrap="square" lIns="91373" tIns="45685" rIns="91373" bIns="45685" anchor="t">
            <a:spAutoFit/>
          </a:bodyPr>
          <a:lstStyle/>
          <a:p>
            <a:r>
              <a:rPr lang="zh-CN" altLang="en-US" sz="24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有线粒体参与</a:t>
            </a:r>
          </a:p>
        </p:txBody>
      </p:sp>
      <p:sp>
        <p:nvSpPr>
          <p:cNvPr id="61" name="圆角矩形 60"/>
          <p:cNvSpPr/>
          <p:nvPr/>
        </p:nvSpPr>
        <p:spPr>
          <a:xfrm>
            <a:off x="5819775" y="673100"/>
            <a:ext cx="3973830" cy="522605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800" b="1">
                <a:latin typeface="宋体" panose="02010600030101010101" pitchFamily="2" charset="-122"/>
                <a:ea typeface="宋体" panose="02010600030101010101" pitchFamily="2" charset="-122"/>
              </a:rPr>
              <a:t>无氧呼吸</a:t>
            </a:r>
          </a:p>
        </p:txBody>
      </p:sp>
      <p:sp>
        <p:nvSpPr>
          <p:cNvPr id="62" name="圆角矩形 61"/>
          <p:cNvSpPr/>
          <p:nvPr/>
        </p:nvSpPr>
        <p:spPr>
          <a:xfrm>
            <a:off x="5819775" y="1381760"/>
            <a:ext cx="5807710" cy="522605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800" b="1">
                <a:latin typeface="宋体" panose="02010600030101010101" pitchFamily="2" charset="-122"/>
                <a:ea typeface="宋体" panose="02010600030101010101" pitchFamily="2" charset="-122"/>
              </a:rPr>
              <a:t>有氧呼吸（或有氧、无氧呼吸并存）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random/>
      </p:transition>
    </mc:Choice>
    <mc:Fallback xmlns="">
      <p:transition spd="med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Par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9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679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679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500"/>
                            </p:stCondLst>
                            <p:childTnLst>
                              <p:par>
                                <p:cTn id="4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"/>
                            </p:stCondLst>
                            <p:childTnLst>
                              <p:par>
                                <p:cTn id="7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000"/>
                            </p:stCondLst>
                            <p:childTnLst>
                              <p:par>
                                <p:cTn id="7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7985" grpId="0"/>
      <p:bldP spid="28" grpId="0"/>
      <p:bldP spid="29" grpId="0"/>
      <p:bldP spid="30" grpId="0"/>
      <p:bldP spid="32" grpId="0"/>
      <p:bldP spid="34" grpId="0" animBg="1"/>
      <p:bldP spid="35" grpId="0" animBg="1"/>
      <p:bldP spid="36" grpId="0" animBg="1"/>
      <p:bldP spid="37" grpId="0" animBg="1"/>
      <p:bldP spid="38" grpId="0"/>
      <p:bldP spid="39" grpId="0"/>
      <p:bldP spid="41" grpId="0" bldLvl="0" animBg="1"/>
      <p:bldP spid="42" grpId="0" bldLvl="0" animBg="1"/>
      <p:bldP spid="44" grpId="0"/>
      <p:bldP spid="58" grpId="0"/>
      <p:bldP spid="59" grpId="0"/>
      <p:bldP spid="60" grpId="0"/>
      <p:bldP spid="61" grpId="0" animBg="1"/>
      <p:bldP spid="6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等腰三角形 1"/>
          <p:cNvSpPr/>
          <p:nvPr/>
        </p:nvSpPr>
        <p:spPr>
          <a:xfrm rot="16200000" flipV="1">
            <a:off x="-1099284" y="1444859"/>
            <a:ext cx="6166850" cy="3968282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cxnSp>
        <p:nvCxnSpPr>
          <p:cNvPr id="14" name="直接连接符 13"/>
          <p:cNvCxnSpPr/>
          <p:nvPr/>
        </p:nvCxnSpPr>
        <p:spPr>
          <a:xfrm flipH="1">
            <a:off x="9535886" y="-1743"/>
            <a:ext cx="2656115" cy="220282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/>
          <p:nvPr/>
        </p:nvCxnSpPr>
        <p:spPr>
          <a:xfrm flipH="1">
            <a:off x="3578217" y="4767072"/>
            <a:ext cx="1156115" cy="95881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任意多边形 39"/>
          <p:cNvSpPr/>
          <p:nvPr/>
        </p:nvSpPr>
        <p:spPr>
          <a:xfrm>
            <a:off x="10445469" y="5500915"/>
            <a:ext cx="1746531" cy="1357086"/>
          </a:xfrm>
          <a:custGeom>
            <a:avLst/>
            <a:gdLst>
              <a:gd name="connsiteX0" fmla="*/ 1319464 w 1319464"/>
              <a:gd name="connsiteY0" fmla="*/ 0 h 1025247"/>
              <a:gd name="connsiteX1" fmla="*/ 1319464 w 1319464"/>
              <a:gd name="connsiteY1" fmla="*/ 1025247 h 1025247"/>
              <a:gd name="connsiteX2" fmla="*/ 0 w 1319464"/>
              <a:gd name="connsiteY2" fmla="*/ 1025247 h 1025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19464" h="1025247">
                <a:moveTo>
                  <a:pt x="1319464" y="0"/>
                </a:moveTo>
                <a:lnTo>
                  <a:pt x="1319464" y="1025247"/>
                </a:lnTo>
                <a:lnTo>
                  <a:pt x="0" y="102524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1" name="直接连接符 40"/>
          <p:cNvCxnSpPr/>
          <p:nvPr/>
        </p:nvCxnSpPr>
        <p:spPr>
          <a:xfrm flipH="1">
            <a:off x="9727812" y="6378594"/>
            <a:ext cx="578056" cy="47940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553" name="标题 1"/>
          <p:cNvSpPr>
            <a:spLocks noGrp="1"/>
          </p:cNvSpPr>
          <p:nvPr/>
        </p:nvSpPr>
        <p:spPr>
          <a:xfrm>
            <a:off x="3832860" y="2099945"/>
            <a:ext cx="7772400" cy="147002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373" tIns="45685" rIns="91373" bIns="45685"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6565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3765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033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753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54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什么叫细胞呼吸？</a:t>
            </a:r>
          </a:p>
        </p:txBody>
      </p:sp>
      <p:sp>
        <p:nvSpPr>
          <p:cNvPr id="3" name="矩形 2"/>
          <p:cNvSpPr/>
          <p:nvPr/>
        </p:nvSpPr>
        <p:spPr>
          <a:xfrm>
            <a:off x="2896235" y="180340"/>
            <a:ext cx="3088005" cy="376936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23900" b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仿宋" panose="02010609060101010101" charset="-122"/>
                <a:ea typeface="仿宋" panose="02010609060101010101" charset="-122"/>
              </a:rPr>
              <a:t>？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random/>
      </p:transition>
    </mc:Choice>
    <mc:Fallback xmlns="">
      <p:transition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16"/>
          <p:cNvSpPr>
            <a:spLocks noChangeArrowheads="1"/>
          </p:cNvSpPr>
          <p:nvPr/>
        </p:nvSpPr>
        <p:spPr bwMode="auto">
          <a:xfrm>
            <a:off x="246020" y="57747"/>
            <a:ext cx="11621416" cy="11347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r>
              <a:rPr lang="zh-CN" altLang="en-US" sz="2258" b="1" dirty="0">
                <a:solidFill>
                  <a:srgbClr val="595959"/>
                </a:solidFill>
                <a:latin typeface="Times New Roman"/>
                <a:ea typeface="微软雅黑"/>
                <a:cs typeface="Times New Roman"/>
              </a:rPr>
              <a:t>归纳总结</a:t>
            </a:r>
            <a:r>
              <a:rPr lang="zh-CN" altLang="en-US" sz="2258" dirty="0">
                <a:solidFill>
                  <a:srgbClr val="595959"/>
                </a:solidFill>
                <a:latin typeface="Times New Roman"/>
                <a:ea typeface="微软雅黑"/>
                <a:cs typeface="Times New Roman"/>
              </a:rPr>
              <a:t>　细胞呼吸方式的判断及实验探究</a:t>
            </a:r>
            <a:endParaRPr lang="zh-CN" altLang="en-US" sz="821" dirty="0">
              <a:solidFill>
                <a:srgbClr val="000000"/>
              </a:solidFill>
              <a:latin typeface="NEU-BZ-S92"/>
              <a:ea typeface="方正书宋_GBK"/>
              <a:cs typeface="Times New Roman"/>
            </a:endParaRPr>
          </a:p>
          <a:p>
            <a:r>
              <a:rPr lang="en-US" sz="2258" dirty="0">
                <a:solidFill>
                  <a:srgbClr val="595959"/>
                </a:solidFill>
                <a:latin typeface="Times New Roman"/>
                <a:ea typeface="微软雅黑"/>
                <a:cs typeface="Times New Roman"/>
              </a:rPr>
              <a:t>1.</a:t>
            </a:r>
            <a:r>
              <a:rPr lang="zh-CN" altLang="en-US" sz="2258" dirty="0">
                <a:solidFill>
                  <a:srgbClr val="595959"/>
                </a:solidFill>
                <a:latin typeface="Times New Roman"/>
                <a:ea typeface="微软雅黑"/>
                <a:cs typeface="Times New Roman"/>
              </a:rPr>
              <a:t>探究细胞呼吸方式的实验装置</a:t>
            </a:r>
            <a:endParaRPr lang="zh-CN" altLang="en-US" sz="821" dirty="0">
              <a:solidFill>
                <a:srgbClr val="000000"/>
              </a:solidFill>
              <a:latin typeface="NEU-BZ-S92"/>
              <a:ea typeface="方正书宋_GBK"/>
              <a:cs typeface="Times New Roman"/>
            </a:endParaRPr>
          </a:p>
          <a:p>
            <a:r>
              <a:rPr lang="zh-CN" altLang="en-US" sz="2258" dirty="0">
                <a:solidFill>
                  <a:srgbClr val="595959"/>
                </a:solidFill>
                <a:latin typeface="Times New Roman"/>
                <a:ea typeface="微软雅黑"/>
                <a:cs typeface="Times New Roman"/>
              </a:rPr>
              <a:t>欲探究某生物的呼吸类型</a:t>
            </a:r>
            <a:r>
              <a:rPr lang="en-US" sz="2258" dirty="0">
                <a:solidFill>
                  <a:srgbClr val="595959"/>
                </a:solidFill>
                <a:latin typeface="Times New Roman"/>
                <a:ea typeface="微软雅黑"/>
                <a:cs typeface="Times New Roman"/>
              </a:rPr>
              <a:t>,</a:t>
            </a:r>
            <a:r>
              <a:rPr lang="zh-CN" altLang="en-US" sz="2258" dirty="0">
                <a:solidFill>
                  <a:srgbClr val="595959"/>
                </a:solidFill>
                <a:latin typeface="Times New Roman"/>
                <a:ea typeface="微软雅黑"/>
                <a:cs typeface="Times New Roman"/>
              </a:rPr>
              <a:t>应设置两套呼吸装置</a:t>
            </a:r>
            <a:r>
              <a:rPr lang="en-US" sz="2258" dirty="0">
                <a:solidFill>
                  <a:srgbClr val="595959"/>
                </a:solidFill>
                <a:latin typeface="Times New Roman"/>
                <a:ea typeface="微软雅黑"/>
                <a:cs typeface="Times New Roman"/>
              </a:rPr>
              <a:t>,</a:t>
            </a:r>
            <a:r>
              <a:rPr lang="zh-CN" altLang="en-US" sz="2258" dirty="0">
                <a:solidFill>
                  <a:srgbClr val="595959"/>
                </a:solidFill>
                <a:latin typeface="Times New Roman"/>
                <a:ea typeface="微软雅黑"/>
                <a:cs typeface="Times New Roman"/>
              </a:rPr>
              <a:t>如图</a:t>
            </a:r>
            <a:r>
              <a:rPr lang="en-US" sz="2258" dirty="0">
                <a:solidFill>
                  <a:srgbClr val="595959"/>
                </a:solidFill>
                <a:latin typeface="Times New Roman"/>
                <a:ea typeface="微软雅黑"/>
                <a:cs typeface="Times New Roman"/>
              </a:rPr>
              <a:t>3-9-14</a:t>
            </a:r>
            <a:r>
              <a:rPr lang="zh-CN" altLang="en-US" sz="2258" dirty="0">
                <a:solidFill>
                  <a:srgbClr val="595959"/>
                </a:solidFill>
                <a:latin typeface="Times New Roman"/>
                <a:ea typeface="微软雅黑"/>
                <a:cs typeface="Times New Roman"/>
              </a:rPr>
              <a:t>所示</a:t>
            </a:r>
            <a:r>
              <a:rPr lang="en-US" sz="2258" dirty="0">
                <a:solidFill>
                  <a:srgbClr val="595959"/>
                </a:solidFill>
                <a:latin typeface="Times New Roman"/>
                <a:ea typeface="微软雅黑"/>
                <a:cs typeface="Times New Roman"/>
              </a:rPr>
              <a:t>(</a:t>
            </a:r>
            <a:r>
              <a:rPr lang="zh-CN" altLang="en-US" sz="2258" dirty="0">
                <a:solidFill>
                  <a:srgbClr val="595959"/>
                </a:solidFill>
                <a:latin typeface="Times New Roman"/>
                <a:ea typeface="微软雅黑"/>
                <a:cs typeface="Times New Roman"/>
              </a:rPr>
              <a:t>以发芽种子为例</a:t>
            </a:r>
            <a:r>
              <a:rPr lang="en-US" sz="2258" dirty="0">
                <a:solidFill>
                  <a:srgbClr val="595959"/>
                </a:solidFill>
                <a:latin typeface="Times New Roman"/>
                <a:ea typeface="微软雅黑"/>
                <a:cs typeface="Times New Roman"/>
              </a:rPr>
              <a:t>):</a:t>
            </a:r>
            <a:endParaRPr lang="zh-CN" altLang="en-US" sz="821" dirty="0">
              <a:solidFill>
                <a:srgbClr val="000000"/>
              </a:solidFill>
              <a:latin typeface="NEU-BZ-S92"/>
              <a:ea typeface="方正书宋_GBK"/>
              <a:cs typeface="Times New Roman"/>
            </a:endParaRPr>
          </a:p>
        </p:txBody>
      </p:sp>
      <p:sp>
        <p:nvSpPr>
          <p:cNvPr id="38914" name="Rectangle 2"/>
          <p:cNvSpPr>
            <a:spLocks noChangeArrowheads="1"/>
          </p:cNvSpPr>
          <p:nvPr/>
        </p:nvSpPr>
        <p:spPr bwMode="auto">
          <a:xfrm>
            <a:off x="0" y="33918"/>
            <a:ext cx="94809" cy="189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46914" tIns="23457" rIns="46914" bIns="23457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 sz="924"/>
          </a:p>
        </p:txBody>
      </p:sp>
      <p:sp>
        <p:nvSpPr>
          <p:cNvPr id="177154" name="Rectangle 2"/>
          <p:cNvSpPr>
            <a:spLocks noChangeArrowheads="1"/>
          </p:cNvSpPr>
          <p:nvPr/>
        </p:nvSpPr>
        <p:spPr bwMode="auto">
          <a:xfrm>
            <a:off x="0" y="33918"/>
            <a:ext cx="94809" cy="189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46914" tIns="23457" rIns="46914" bIns="23457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 sz="924"/>
          </a:p>
        </p:txBody>
      </p:sp>
      <p:sp>
        <p:nvSpPr>
          <p:cNvPr id="120834" name="Rectangle 2"/>
          <p:cNvSpPr>
            <a:spLocks noChangeArrowheads="1"/>
          </p:cNvSpPr>
          <p:nvPr/>
        </p:nvSpPr>
        <p:spPr bwMode="auto">
          <a:xfrm>
            <a:off x="0" y="33918"/>
            <a:ext cx="94809" cy="189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46914" tIns="23457" rIns="46914" bIns="23457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 sz="924"/>
          </a:p>
        </p:txBody>
      </p:sp>
      <p:sp>
        <p:nvSpPr>
          <p:cNvPr id="330755" name="Rectangle 3"/>
          <p:cNvSpPr>
            <a:spLocks noChangeArrowheads="1"/>
          </p:cNvSpPr>
          <p:nvPr/>
        </p:nvSpPr>
        <p:spPr bwMode="auto">
          <a:xfrm>
            <a:off x="0" y="33918"/>
            <a:ext cx="94809" cy="189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46914" tIns="23457" rIns="46914" bIns="23457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 sz="924"/>
          </a:p>
        </p:txBody>
      </p:sp>
      <p:sp>
        <p:nvSpPr>
          <p:cNvPr id="330756" name="Rectangle 4"/>
          <p:cNvSpPr>
            <a:spLocks noChangeArrowheads="1"/>
          </p:cNvSpPr>
          <p:nvPr/>
        </p:nvSpPr>
        <p:spPr bwMode="auto">
          <a:xfrm>
            <a:off x="0" y="376002"/>
            <a:ext cx="94809" cy="189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46914" tIns="23457" rIns="46914" bIns="23457" numCol="1" anchor="ctr" anchorCtr="0" compatLnSpc="1">
            <a:prstTxWarp prst="textNoShape">
              <a:avLst/>
            </a:prstTxWarp>
            <a:spAutoFit/>
          </a:bodyPr>
          <a:lstStyle/>
          <a:p>
            <a:pPr defTabSz="469179" fontAlgn="base">
              <a:spcBef>
                <a:spcPct val="0"/>
              </a:spcBef>
              <a:spcAft>
                <a:spcPct val="0"/>
              </a:spcAft>
            </a:pPr>
            <a:endParaRPr lang="zh-CN" altLang="zh-CN" sz="924">
              <a:latin typeface="Arial" pitchFamily="34" charset="0"/>
              <a:ea typeface="宋体" pitchFamily="2" charset="-122"/>
            </a:endParaRPr>
          </a:p>
        </p:txBody>
      </p:sp>
      <p:sp>
        <p:nvSpPr>
          <p:cNvPr id="366595" name="Rectangle 3"/>
          <p:cNvSpPr>
            <a:spLocks noChangeArrowheads="1"/>
          </p:cNvSpPr>
          <p:nvPr/>
        </p:nvSpPr>
        <p:spPr bwMode="auto">
          <a:xfrm>
            <a:off x="0" y="33918"/>
            <a:ext cx="94809" cy="189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46914" tIns="23457" rIns="46914" bIns="23457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 sz="924"/>
          </a:p>
        </p:txBody>
      </p:sp>
      <p:pic>
        <p:nvPicPr>
          <p:cNvPr id="381954" name="9qe268.jpg" descr="id:2147515499;FounderCE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52217" y="1116474"/>
            <a:ext cx="3012238" cy="2486613"/>
          </a:xfrm>
          <a:prstGeom prst="rect">
            <a:avLst/>
          </a:prstGeom>
          <a:noFill/>
        </p:spPr>
      </p:pic>
      <p:pic>
        <p:nvPicPr>
          <p:cNvPr id="381953" name="9qe269.jpg" descr="id:2147515506;FounderCES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81315" y="1098372"/>
            <a:ext cx="2208655" cy="2492336"/>
          </a:xfrm>
          <a:prstGeom prst="rect">
            <a:avLst/>
          </a:prstGeom>
          <a:noFill/>
        </p:spPr>
      </p:pic>
      <p:sp>
        <p:nvSpPr>
          <p:cNvPr id="381955" name="Rectangle 3"/>
          <p:cNvSpPr>
            <a:spLocks noChangeArrowheads="1"/>
          </p:cNvSpPr>
          <p:nvPr/>
        </p:nvSpPr>
        <p:spPr bwMode="auto">
          <a:xfrm>
            <a:off x="0" y="33918"/>
            <a:ext cx="94809" cy="189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46914" tIns="23457" rIns="46914" bIns="23457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 sz="924"/>
          </a:p>
        </p:txBody>
      </p:sp>
      <p:sp>
        <p:nvSpPr>
          <p:cNvPr id="381956" name="Rectangle 4"/>
          <p:cNvSpPr>
            <a:spLocks noChangeArrowheads="1"/>
          </p:cNvSpPr>
          <p:nvPr/>
        </p:nvSpPr>
        <p:spPr bwMode="auto">
          <a:xfrm>
            <a:off x="6214380" y="3227544"/>
            <a:ext cx="1117461" cy="363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46914" tIns="23457" rIns="46914" bIns="23457" numCol="1" anchor="ctr" anchorCtr="0" compatLnSpc="1">
            <a:prstTxWarp prst="textNoShape">
              <a:avLst/>
            </a:prstTxWarp>
            <a:spAutoFit/>
          </a:bodyPr>
          <a:lstStyle/>
          <a:p>
            <a:pPr algn="ctr" defTabSz="469179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052" dirty="0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图</a:t>
            </a:r>
            <a:r>
              <a:rPr lang="en-US" altLang="zh-CN" sz="2052" dirty="0">
                <a:solidFill>
                  <a:srgbClr val="595959"/>
                </a:solidFill>
                <a:latin typeface="Arial" pitchFamily="34" charset="0"/>
                <a:ea typeface="微软雅黑" pitchFamily="34" charset="-122"/>
                <a:cs typeface="Times New Roman" pitchFamily="18" charset="0"/>
              </a:rPr>
              <a:t>3-9-14</a:t>
            </a:r>
            <a:endParaRPr lang="en-US" altLang="zh-CN" sz="2052" dirty="0">
              <a:latin typeface="Arial" pitchFamily="34" charset="0"/>
              <a:ea typeface="宋体" pitchFamily="2" charset="-122"/>
            </a:endParaRPr>
          </a:p>
        </p:txBody>
      </p:sp>
      <p:sp>
        <p:nvSpPr>
          <p:cNvPr id="18" name="Rectangle 16"/>
          <p:cNvSpPr>
            <a:spLocks noChangeArrowheads="1"/>
          </p:cNvSpPr>
          <p:nvPr/>
        </p:nvSpPr>
        <p:spPr bwMode="auto">
          <a:xfrm>
            <a:off x="476797" y="3283925"/>
            <a:ext cx="10042649" cy="6135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258" dirty="0">
                <a:solidFill>
                  <a:srgbClr val="595959"/>
                </a:solidFill>
                <a:latin typeface="Times New Roman"/>
                <a:ea typeface="微软雅黑"/>
                <a:cs typeface="Times New Roman"/>
              </a:rPr>
              <a:t>实验结果预测和结论</a:t>
            </a:r>
            <a:endParaRPr lang="zh-CN" altLang="en-US" sz="821" dirty="0">
              <a:solidFill>
                <a:srgbClr val="000000"/>
              </a:solidFill>
              <a:latin typeface="NEU-BZ-S92"/>
              <a:ea typeface="方正书宋_GBK"/>
              <a:cs typeface="Times New Roman"/>
            </a:endParaRPr>
          </a:p>
        </p:txBody>
      </p:sp>
      <p:graphicFrame>
        <p:nvGraphicFramePr>
          <p:cNvPr id="19" name="表格 18"/>
          <p:cNvGraphicFramePr>
            <a:graphicFrameLocks noGrp="1"/>
          </p:cNvGraphicFramePr>
          <p:nvPr>
            <p:extLst/>
          </p:nvPr>
        </p:nvGraphicFramePr>
        <p:xfrm>
          <a:off x="1009554" y="3826354"/>
          <a:ext cx="9717918" cy="2991940"/>
        </p:xfrm>
        <a:graphic>
          <a:graphicData uri="http://schemas.openxmlformats.org/drawingml/2006/table">
            <a:tbl>
              <a:tblPr/>
              <a:tblGrid>
                <a:gridCol w="14945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945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288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42839"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solidFill>
                            <a:srgbClr val="595959"/>
                          </a:solidFill>
                          <a:latin typeface="Times New Roman"/>
                          <a:ea typeface="微软雅黑"/>
                          <a:cs typeface="Times New Roman"/>
                        </a:rPr>
                        <a:t>实验现象</a:t>
                      </a:r>
                      <a:endParaRPr lang="zh-CN" sz="2000" kern="100" dirty="0">
                        <a:solidFill>
                          <a:srgbClr val="000000"/>
                        </a:solidFill>
                        <a:latin typeface="NEU-BZ-S92"/>
                        <a:ea typeface="方正书宋_GBK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solidFill>
                            <a:srgbClr val="595959"/>
                          </a:solidFill>
                          <a:latin typeface="Times New Roman"/>
                          <a:ea typeface="微软雅黑"/>
                          <a:cs typeface="Times New Roman"/>
                        </a:rPr>
                        <a:t>结论</a:t>
                      </a:r>
                      <a:endParaRPr lang="zh-CN" sz="2000" kern="100" dirty="0">
                        <a:solidFill>
                          <a:srgbClr val="000000"/>
                        </a:solidFill>
                        <a:latin typeface="NEU-BZ-S92"/>
                        <a:ea typeface="方正书宋_GBK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283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000" kern="100">
                          <a:solidFill>
                            <a:srgbClr val="595959"/>
                          </a:solidFill>
                          <a:latin typeface="Times New Roman"/>
                          <a:ea typeface="微软雅黑"/>
                          <a:cs typeface="Times New Roman"/>
                        </a:rPr>
                        <a:t>装置一液滴</a:t>
                      </a:r>
                      <a:endParaRPr lang="zh-CN" sz="2000" kern="100">
                        <a:solidFill>
                          <a:srgbClr val="000000"/>
                        </a:solidFill>
                        <a:latin typeface="NEU-BZ-S92"/>
                        <a:ea typeface="方正书宋_GBK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solidFill>
                            <a:srgbClr val="595959"/>
                          </a:solidFill>
                          <a:latin typeface="Times New Roman"/>
                          <a:ea typeface="微软雅黑"/>
                          <a:cs typeface="Times New Roman"/>
                        </a:rPr>
                        <a:t>装置二液滴</a:t>
                      </a:r>
                      <a:endParaRPr lang="zh-CN" sz="2000" kern="100" dirty="0">
                        <a:solidFill>
                          <a:srgbClr val="000000"/>
                        </a:solidFill>
                        <a:latin typeface="NEU-BZ-S92"/>
                        <a:ea typeface="方正书宋_GBK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283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zh-CN" sz="2000" b="1" kern="100" dirty="0">
                        <a:solidFill>
                          <a:srgbClr val="FF0000"/>
                        </a:solidFill>
                        <a:latin typeface="NEU-BZ-S92"/>
                        <a:ea typeface="方正书宋_GBK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zh-CN" sz="2000" kern="100" dirty="0">
                        <a:solidFill>
                          <a:srgbClr val="000000"/>
                        </a:solidFill>
                        <a:latin typeface="NEU-BZ-S92"/>
                        <a:ea typeface="方正书宋_GBK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zh-CN" sz="2000" kern="100" dirty="0">
                        <a:solidFill>
                          <a:srgbClr val="000000"/>
                        </a:solidFill>
                        <a:latin typeface="NEU-BZ-S92"/>
                        <a:ea typeface="方正书宋_GBK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283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zh-CN" sz="2000" b="1" kern="100" dirty="0">
                        <a:solidFill>
                          <a:srgbClr val="FF0000"/>
                        </a:solidFill>
                        <a:latin typeface="NEU-BZ-S92"/>
                        <a:ea typeface="方正书宋_GBK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zh-CN" sz="2000" b="1" kern="100" dirty="0">
                        <a:solidFill>
                          <a:srgbClr val="FF0000"/>
                        </a:solidFill>
                        <a:latin typeface="NEU-BZ-S92"/>
                        <a:ea typeface="方正书宋_GBK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zh-CN" sz="2000" kern="100" dirty="0">
                        <a:solidFill>
                          <a:srgbClr val="000000"/>
                        </a:solidFill>
                        <a:latin typeface="NEU-BZ-S92"/>
                        <a:ea typeface="方正书宋_GBK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283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zh-CN" sz="2000" b="1" kern="100" dirty="0">
                        <a:solidFill>
                          <a:srgbClr val="FF0000"/>
                        </a:solidFill>
                        <a:latin typeface="NEU-BZ-S92"/>
                        <a:ea typeface="方正书宋_GBK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zh-CN" sz="2000" b="1" kern="100" dirty="0">
                        <a:solidFill>
                          <a:srgbClr val="FF0000"/>
                        </a:solidFill>
                        <a:latin typeface="NEU-BZ-S92"/>
                        <a:ea typeface="方正书宋_GBK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zh-CN" sz="2000" kern="100" dirty="0">
                        <a:solidFill>
                          <a:srgbClr val="000000"/>
                        </a:solidFill>
                        <a:latin typeface="NEU-BZ-S92"/>
                        <a:ea typeface="方正书宋_GBK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059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zh-CN" sz="2000" b="1" kern="100" dirty="0">
                        <a:solidFill>
                          <a:srgbClr val="FF0000"/>
                        </a:solidFill>
                        <a:latin typeface="NEU-BZ-S92"/>
                        <a:ea typeface="方正书宋_GBK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zh-CN" sz="2000" b="1" kern="100" dirty="0">
                        <a:solidFill>
                          <a:srgbClr val="FF0000"/>
                        </a:solidFill>
                        <a:latin typeface="NEU-BZ-S92"/>
                        <a:ea typeface="方正书宋_GBK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solidFill>
                            <a:srgbClr val="595959"/>
                          </a:solidFill>
                          <a:latin typeface="Times New Roman"/>
                          <a:ea typeface="微软雅黑"/>
                          <a:cs typeface="Times New Roman"/>
                        </a:rPr>
                        <a:t>　</a:t>
                      </a:r>
                      <a:endParaRPr lang="zh-CN" sz="2000" kern="100" dirty="0">
                        <a:solidFill>
                          <a:srgbClr val="000000"/>
                        </a:solidFill>
                        <a:latin typeface="NEU-BZ-S92"/>
                        <a:ea typeface="方正书宋_GBK"/>
                        <a:cs typeface="Times New Roman"/>
                      </a:endParaRPr>
                    </a:p>
                  </a:txBody>
                  <a:tcPr marL="34208" marR="34208" marT="0" marB="0" anchor="ctr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7" name="矩形 6"/>
          <p:cNvSpPr/>
          <p:nvPr/>
        </p:nvSpPr>
        <p:spPr>
          <a:xfrm>
            <a:off x="2764405" y="4707658"/>
            <a:ext cx="646331" cy="4558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zh-CN" altLang="zh-CN" b="1" kern="100" dirty="0">
                <a:solidFill>
                  <a:srgbClr val="FF0000"/>
                </a:solidFill>
                <a:latin typeface="Times New Roman"/>
                <a:cs typeface="Times New Roman"/>
              </a:rPr>
              <a:t>不动</a:t>
            </a:r>
            <a:endParaRPr lang="zh-CN" altLang="zh-CN" b="1" kern="100" dirty="0">
              <a:solidFill>
                <a:srgbClr val="FF0000"/>
              </a:solidFill>
              <a:latin typeface="NEU-BZ-S92"/>
              <a:ea typeface="方正书宋_GBK"/>
              <a:cs typeface="Times New Roman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392728" y="4655721"/>
            <a:ext cx="646331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zh-CN" altLang="zh-CN" b="1" kern="100" dirty="0">
                <a:solidFill>
                  <a:srgbClr val="FF0000"/>
                </a:solidFill>
                <a:latin typeface="Times New Roman"/>
                <a:cs typeface="Times New Roman"/>
              </a:rPr>
              <a:t>不动</a:t>
            </a:r>
            <a:endParaRPr lang="zh-CN" altLang="zh-CN" b="1" kern="100" dirty="0">
              <a:solidFill>
                <a:srgbClr val="FF0000"/>
              </a:solidFill>
              <a:latin typeface="NEU-BZ-S92"/>
              <a:ea typeface="方正书宋_GBK"/>
              <a:cs typeface="Times New Roman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392727" y="5132903"/>
            <a:ext cx="646331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zh-CN" altLang="zh-CN" b="1" kern="100" dirty="0">
                <a:solidFill>
                  <a:srgbClr val="FF0000"/>
                </a:solidFill>
                <a:latin typeface="Times New Roman"/>
                <a:cs typeface="Times New Roman"/>
              </a:rPr>
              <a:t>不动</a:t>
            </a:r>
            <a:endParaRPr lang="zh-CN" altLang="zh-CN" b="1" kern="100" dirty="0">
              <a:solidFill>
                <a:srgbClr val="FF0000"/>
              </a:solidFill>
              <a:latin typeface="NEU-BZ-S92"/>
              <a:ea typeface="方正书宋_GBK"/>
              <a:cs typeface="Times New Roman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764405" y="5116583"/>
            <a:ext cx="646331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zh-CN" altLang="zh-CN" b="1" kern="100" dirty="0">
                <a:solidFill>
                  <a:srgbClr val="FF0000"/>
                </a:solidFill>
                <a:latin typeface="Times New Roman"/>
                <a:cs typeface="Times New Roman"/>
              </a:rPr>
              <a:t>右移</a:t>
            </a:r>
            <a:endParaRPr lang="zh-CN" altLang="zh-CN" b="1" kern="100" dirty="0">
              <a:solidFill>
                <a:srgbClr val="FF0000"/>
              </a:solidFill>
              <a:latin typeface="NEU-BZ-S92"/>
              <a:ea typeface="方正书宋_GBK"/>
              <a:cs typeface="Times New Roman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391331" y="5588085"/>
            <a:ext cx="646331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zh-CN" altLang="zh-CN" b="1" kern="100" dirty="0">
                <a:solidFill>
                  <a:srgbClr val="FF0000"/>
                </a:solidFill>
                <a:latin typeface="Times New Roman"/>
                <a:cs typeface="Times New Roman"/>
              </a:rPr>
              <a:t>左移</a:t>
            </a:r>
            <a:endParaRPr lang="zh-CN" altLang="zh-CN" b="1" kern="100" dirty="0">
              <a:solidFill>
                <a:srgbClr val="FF0000"/>
              </a:solidFill>
              <a:latin typeface="NEU-BZ-S92"/>
              <a:ea typeface="方正书宋_GBK"/>
              <a:cs typeface="Times New Roman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2764405" y="5572477"/>
            <a:ext cx="646331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zh-CN" altLang="zh-CN" b="1" kern="100" dirty="0">
                <a:solidFill>
                  <a:srgbClr val="FF0000"/>
                </a:solidFill>
                <a:latin typeface="Times New Roman"/>
                <a:cs typeface="Times New Roman"/>
              </a:rPr>
              <a:t>右移</a:t>
            </a:r>
            <a:endParaRPr lang="zh-CN" altLang="zh-CN" b="1" kern="100" dirty="0">
              <a:solidFill>
                <a:srgbClr val="FF0000"/>
              </a:solidFill>
              <a:latin typeface="NEU-BZ-S92"/>
              <a:ea typeface="方正书宋_GBK"/>
              <a:cs typeface="Times New Roman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391331" y="6219860"/>
            <a:ext cx="646331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zh-CN" altLang="zh-CN" b="1" kern="100" dirty="0">
                <a:solidFill>
                  <a:srgbClr val="FF0000"/>
                </a:solidFill>
                <a:latin typeface="Times New Roman"/>
                <a:cs typeface="Times New Roman"/>
              </a:rPr>
              <a:t>左移</a:t>
            </a:r>
            <a:endParaRPr lang="zh-CN" altLang="zh-CN" b="1" kern="100" dirty="0">
              <a:solidFill>
                <a:srgbClr val="FF0000"/>
              </a:solidFill>
              <a:latin typeface="NEU-BZ-S92"/>
              <a:ea typeface="方正书宋_GBK"/>
              <a:cs typeface="Times New Roman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2764404" y="6219859"/>
            <a:ext cx="646331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zh-CN" altLang="zh-CN" b="1" kern="100" dirty="0">
                <a:solidFill>
                  <a:srgbClr val="FF0000"/>
                </a:solidFill>
                <a:latin typeface="Times New Roman"/>
                <a:cs typeface="Times New Roman"/>
              </a:rPr>
              <a:t>不动</a:t>
            </a:r>
            <a:endParaRPr lang="zh-CN" altLang="zh-CN" b="1" kern="100" dirty="0">
              <a:solidFill>
                <a:srgbClr val="FF0000"/>
              </a:solidFill>
              <a:latin typeface="NEU-BZ-S92"/>
              <a:ea typeface="方正书宋_GBK"/>
              <a:cs typeface="Times New Roman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5661049" y="4650760"/>
            <a:ext cx="2723823" cy="4558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zh-CN" altLang="zh-CN" b="1" kern="100" dirty="0">
                <a:solidFill>
                  <a:srgbClr val="002060"/>
                </a:solidFill>
                <a:latin typeface="Times New Roman"/>
                <a:cs typeface="Times New Roman"/>
              </a:rPr>
              <a:t>只进行产乳酸的无氧呼吸</a:t>
            </a:r>
            <a:endParaRPr lang="zh-CN" altLang="zh-CN" b="1" kern="100" dirty="0">
              <a:solidFill>
                <a:srgbClr val="002060"/>
              </a:solidFill>
              <a:latin typeface="NEU-BZ-S92"/>
              <a:ea typeface="方正书宋_GBK"/>
              <a:cs typeface="Times New Roman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5670814" y="5088384"/>
            <a:ext cx="2723823" cy="4558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zh-CN" altLang="zh-CN" b="1" kern="100" dirty="0">
                <a:solidFill>
                  <a:srgbClr val="595959"/>
                </a:solidFill>
                <a:latin typeface="Times New Roman"/>
                <a:cs typeface="Times New Roman"/>
              </a:rPr>
              <a:t>只进行产乙醇的无氧呼吸</a:t>
            </a:r>
            <a:endParaRPr lang="zh-CN" altLang="zh-CN" b="1" kern="100" dirty="0">
              <a:solidFill>
                <a:srgbClr val="000000"/>
              </a:solidFill>
              <a:latin typeface="NEU-BZ-S92"/>
              <a:ea typeface="方正书宋_GBK"/>
              <a:cs typeface="Times New Roman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5498121" y="5649083"/>
            <a:ext cx="3647152" cy="4558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zh-CN" altLang="zh-CN" b="1" kern="100" dirty="0">
                <a:solidFill>
                  <a:srgbClr val="FF0000"/>
                </a:solidFill>
                <a:latin typeface="Times New Roman"/>
                <a:cs typeface="Times New Roman"/>
              </a:rPr>
              <a:t>进行有氧呼吸和产乙醇的无氧呼吸</a:t>
            </a:r>
            <a:endParaRPr lang="zh-CN" altLang="zh-CN" b="1" kern="100" dirty="0">
              <a:solidFill>
                <a:srgbClr val="FF0000"/>
              </a:solidFill>
              <a:latin typeface="NEU-BZ-S92"/>
              <a:ea typeface="方正书宋_GBK"/>
              <a:cs typeface="Times New Roman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4574791" y="6206794"/>
            <a:ext cx="5493812" cy="4558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zh-CN" altLang="zh-CN" b="1" kern="100" dirty="0">
                <a:solidFill>
                  <a:srgbClr val="002060"/>
                </a:solidFill>
                <a:latin typeface="Times New Roman"/>
                <a:cs typeface="Times New Roman"/>
              </a:rPr>
              <a:t>只进行有氧呼吸或进行有氧呼吸和产乳酸的无氧呼吸</a:t>
            </a:r>
            <a:endParaRPr lang="zh-CN" altLang="zh-CN" b="1" kern="100" dirty="0">
              <a:solidFill>
                <a:srgbClr val="002060"/>
              </a:solidFill>
              <a:latin typeface="NEU-BZ-S92"/>
              <a:ea typeface="方正书宋_GBK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545719680"/>
      </p:ext>
    </p:extLst>
  </p:cSld>
  <p:clrMapOvr>
    <a:masterClrMapping/>
  </p:clrMapOvr>
  <p:transition>
    <p:pull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819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819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819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381956" grpId="0"/>
      <p:bldP spid="18" grpId="0"/>
      <p:bldP spid="7" grpId="0"/>
      <p:bldP spid="8" grpId="0"/>
      <p:bldP spid="9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20" grpId="0"/>
      <p:bldP spid="21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16"/>
          <p:cNvSpPr>
            <a:spLocks noChangeArrowheads="1"/>
          </p:cNvSpPr>
          <p:nvPr/>
        </p:nvSpPr>
        <p:spPr bwMode="auto">
          <a:xfrm>
            <a:off x="453352" y="1062131"/>
            <a:ext cx="6927229" cy="2177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258" dirty="0">
                <a:solidFill>
                  <a:srgbClr val="595959"/>
                </a:solidFill>
                <a:latin typeface="Times New Roman"/>
                <a:ea typeface="微软雅黑"/>
                <a:cs typeface="Times New Roman"/>
              </a:rPr>
              <a:t>2.</a:t>
            </a:r>
            <a:r>
              <a:rPr lang="zh-CN" altLang="en-US" sz="2258" dirty="0">
                <a:solidFill>
                  <a:srgbClr val="595959"/>
                </a:solidFill>
                <a:latin typeface="Times New Roman"/>
                <a:ea typeface="微软雅黑"/>
                <a:cs typeface="Times New Roman"/>
              </a:rPr>
              <a:t>物理误差的校正</a:t>
            </a:r>
            <a:endParaRPr lang="zh-CN" altLang="en-US" sz="821" dirty="0">
              <a:solidFill>
                <a:srgbClr val="000000"/>
              </a:solidFill>
              <a:latin typeface="NEU-BZ-S92"/>
              <a:ea typeface="方正书宋_GBK"/>
              <a:cs typeface="Times New Roman"/>
            </a:endParaRPr>
          </a:p>
          <a:p>
            <a:pPr>
              <a:lnSpc>
                <a:spcPct val="150000"/>
              </a:lnSpc>
            </a:pPr>
            <a:r>
              <a:rPr lang="zh-CN" altLang="en-US" sz="2258" dirty="0">
                <a:solidFill>
                  <a:srgbClr val="595959"/>
                </a:solidFill>
                <a:latin typeface="Times New Roman"/>
                <a:ea typeface="微软雅黑"/>
                <a:cs typeface="Times New Roman"/>
              </a:rPr>
              <a:t>为使实验结果精确除减少无关变量的干扰外</a:t>
            </a:r>
            <a:r>
              <a:rPr lang="en-US" sz="2258" dirty="0">
                <a:solidFill>
                  <a:srgbClr val="595959"/>
                </a:solidFill>
                <a:latin typeface="Times New Roman"/>
                <a:ea typeface="微软雅黑"/>
                <a:cs typeface="Times New Roman"/>
              </a:rPr>
              <a:t>,</a:t>
            </a:r>
            <a:r>
              <a:rPr lang="zh-CN" altLang="en-US" sz="2258" dirty="0">
                <a:solidFill>
                  <a:srgbClr val="595959"/>
                </a:solidFill>
                <a:latin typeface="Times New Roman"/>
                <a:ea typeface="微软雅黑"/>
                <a:cs typeface="Times New Roman"/>
              </a:rPr>
              <a:t>还应设置对照装置</a:t>
            </a:r>
            <a:r>
              <a:rPr lang="en-US" sz="2258" dirty="0">
                <a:solidFill>
                  <a:srgbClr val="595959"/>
                </a:solidFill>
                <a:latin typeface="Times New Roman"/>
                <a:ea typeface="微软雅黑"/>
                <a:cs typeface="Times New Roman"/>
              </a:rPr>
              <a:t>,</a:t>
            </a:r>
            <a:r>
              <a:rPr lang="zh-CN" altLang="en-US" sz="2258" dirty="0">
                <a:solidFill>
                  <a:srgbClr val="595959"/>
                </a:solidFill>
                <a:latin typeface="Times New Roman"/>
                <a:ea typeface="微软雅黑"/>
                <a:cs typeface="Times New Roman"/>
              </a:rPr>
              <a:t>如图</a:t>
            </a:r>
            <a:r>
              <a:rPr lang="en-US" sz="2258" dirty="0">
                <a:solidFill>
                  <a:srgbClr val="595959"/>
                </a:solidFill>
                <a:latin typeface="Times New Roman"/>
                <a:ea typeface="微软雅黑"/>
                <a:cs typeface="Times New Roman"/>
              </a:rPr>
              <a:t>3-9-15</a:t>
            </a:r>
            <a:r>
              <a:rPr lang="zh-CN" altLang="en-US" sz="2258" dirty="0">
                <a:solidFill>
                  <a:srgbClr val="595959"/>
                </a:solidFill>
                <a:latin typeface="Times New Roman"/>
                <a:ea typeface="微软雅黑"/>
                <a:cs typeface="Times New Roman"/>
              </a:rPr>
              <a:t>所示。对照装置与装置二相比</a:t>
            </a:r>
            <a:r>
              <a:rPr lang="en-US" sz="2258" dirty="0">
                <a:solidFill>
                  <a:srgbClr val="595959"/>
                </a:solidFill>
                <a:latin typeface="Times New Roman"/>
                <a:ea typeface="微软雅黑"/>
                <a:cs typeface="Times New Roman"/>
              </a:rPr>
              <a:t>,</a:t>
            </a:r>
            <a:r>
              <a:rPr lang="zh-CN" altLang="en-US" sz="2258" dirty="0">
                <a:solidFill>
                  <a:srgbClr val="595959"/>
                </a:solidFill>
                <a:latin typeface="Times New Roman"/>
                <a:ea typeface="微软雅黑"/>
                <a:cs typeface="Times New Roman"/>
              </a:rPr>
              <a:t>不同点是用</a:t>
            </a:r>
            <a:r>
              <a:rPr lang="en-US" sz="2258" dirty="0">
                <a:solidFill>
                  <a:srgbClr val="595959"/>
                </a:solidFill>
                <a:latin typeface="Times New Roman"/>
                <a:ea typeface="微软雅黑"/>
                <a:cs typeface="Times New Roman"/>
              </a:rPr>
              <a:t>“</a:t>
            </a:r>
            <a:r>
              <a:rPr lang="zh-CN" altLang="en-US" sz="2258" dirty="0">
                <a:solidFill>
                  <a:srgbClr val="595959"/>
                </a:solidFill>
                <a:latin typeface="Times New Roman"/>
                <a:ea typeface="微软雅黑"/>
                <a:cs typeface="Times New Roman"/>
              </a:rPr>
              <a:t>煮熟的种子</a:t>
            </a:r>
            <a:r>
              <a:rPr lang="en-US" sz="2258" dirty="0">
                <a:solidFill>
                  <a:srgbClr val="595959"/>
                </a:solidFill>
                <a:latin typeface="Times New Roman"/>
                <a:ea typeface="微软雅黑"/>
                <a:cs typeface="Times New Roman"/>
              </a:rPr>
              <a:t>”</a:t>
            </a:r>
            <a:r>
              <a:rPr lang="zh-CN" altLang="en-US" sz="2258" dirty="0">
                <a:solidFill>
                  <a:srgbClr val="595959"/>
                </a:solidFill>
                <a:latin typeface="Times New Roman"/>
                <a:ea typeface="微软雅黑"/>
                <a:cs typeface="Times New Roman"/>
              </a:rPr>
              <a:t>代替</a:t>
            </a:r>
            <a:r>
              <a:rPr lang="en-US" sz="2258" dirty="0">
                <a:solidFill>
                  <a:srgbClr val="595959"/>
                </a:solidFill>
                <a:latin typeface="Times New Roman"/>
                <a:ea typeface="微软雅黑"/>
                <a:cs typeface="Times New Roman"/>
              </a:rPr>
              <a:t>“</a:t>
            </a:r>
            <a:r>
              <a:rPr lang="zh-CN" altLang="en-US" sz="2258" dirty="0">
                <a:solidFill>
                  <a:srgbClr val="595959"/>
                </a:solidFill>
                <a:latin typeface="Times New Roman"/>
                <a:ea typeface="微软雅黑"/>
                <a:cs typeface="Times New Roman"/>
              </a:rPr>
              <a:t>发芽种子</a:t>
            </a:r>
            <a:r>
              <a:rPr lang="en-US" sz="2258" dirty="0">
                <a:solidFill>
                  <a:srgbClr val="595959"/>
                </a:solidFill>
                <a:latin typeface="Times New Roman"/>
                <a:ea typeface="微软雅黑"/>
                <a:cs typeface="Times New Roman"/>
              </a:rPr>
              <a:t>”,</a:t>
            </a:r>
            <a:r>
              <a:rPr lang="zh-CN" altLang="en-US" sz="2258" dirty="0">
                <a:solidFill>
                  <a:srgbClr val="595959"/>
                </a:solidFill>
                <a:latin typeface="Times New Roman"/>
                <a:ea typeface="微软雅黑"/>
                <a:cs typeface="Times New Roman"/>
              </a:rPr>
              <a:t>其余均相同。</a:t>
            </a:r>
            <a:endParaRPr lang="zh-CN" altLang="en-US" sz="821" dirty="0">
              <a:solidFill>
                <a:srgbClr val="000000"/>
              </a:solidFill>
              <a:latin typeface="NEU-BZ-S92"/>
              <a:ea typeface="方正书宋_GBK"/>
              <a:cs typeface="Times New Roman"/>
            </a:endParaRPr>
          </a:p>
        </p:txBody>
      </p:sp>
      <p:sp>
        <p:nvSpPr>
          <p:cNvPr id="38914" name="Rectangle 2"/>
          <p:cNvSpPr>
            <a:spLocks noChangeArrowheads="1"/>
          </p:cNvSpPr>
          <p:nvPr/>
        </p:nvSpPr>
        <p:spPr bwMode="auto">
          <a:xfrm>
            <a:off x="0" y="33918"/>
            <a:ext cx="94809" cy="189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46914" tIns="23457" rIns="46914" bIns="23457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 sz="924"/>
          </a:p>
        </p:txBody>
      </p:sp>
      <p:sp>
        <p:nvSpPr>
          <p:cNvPr id="177154" name="Rectangle 2"/>
          <p:cNvSpPr>
            <a:spLocks noChangeArrowheads="1"/>
          </p:cNvSpPr>
          <p:nvPr/>
        </p:nvSpPr>
        <p:spPr bwMode="auto">
          <a:xfrm>
            <a:off x="0" y="33918"/>
            <a:ext cx="94809" cy="189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46914" tIns="23457" rIns="46914" bIns="23457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 sz="924"/>
          </a:p>
        </p:txBody>
      </p:sp>
      <p:sp>
        <p:nvSpPr>
          <p:cNvPr id="120834" name="Rectangle 2"/>
          <p:cNvSpPr>
            <a:spLocks noChangeArrowheads="1"/>
          </p:cNvSpPr>
          <p:nvPr/>
        </p:nvSpPr>
        <p:spPr bwMode="auto">
          <a:xfrm>
            <a:off x="0" y="33918"/>
            <a:ext cx="94809" cy="189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46914" tIns="23457" rIns="46914" bIns="23457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 sz="924"/>
          </a:p>
        </p:txBody>
      </p:sp>
      <p:sp>
        <p:nvSpPr>
          <p:cNvPr id="330755" name="Rectangle 3"/>
          <p:cNvSpPr>
            <a:spLocks noChangeArrowheads="1"/>
          </p:cNvSpPr>
          <p:nvPr/>
        </p:nvSpPr>
        <p:spPr bwMode="auto">
          <a:xfrm>
            <a:off x="0" y="33918"/>
            <a:ext cx="94809" cy="189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46914" tIns="23457" rIns="46914" bIns="23457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 sz="924"/>
          </a:p>
        </p:txBody>
      </p:sp>
      <p:sp>
        <p:nvSpPr>
          <p:cNvPr id="330756" name="Rectangle 4"/>
          <p:cNvSpPr>
            <a:spLocks noChangeArrowheads="1"/>
          </p:cNvSpPr>
          <p:nvPr/>
        </p:nvSpPr>
        <p:spPr bwMode="auto">
          <a:xfrm>
            <a:off x="0" y="376002"/>
            <a:ext cx="94809" cy="189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46914" tIns="23457" rIns="46914" bIns="23457" numCol="1" anchor="ctr" anchorCtr="0" compatLnSpc="1">
            <a:prstTxWarp prst="textNoShape">
              <a:avLst/>
            </a:prstTxWarp>
            <a:spAutoFit/>
          </a:bodyPr>
          <a:lstStyle/>
          <a:p>
            <a:pPr defTabSz="469179" fontAlgn="base">
              <a:spcBef>
                <a:spcPct val="0"/>
              </a:spcBef>
              <a:spcAft>
                <a:spcPct val="0"/>
              </a:spcAft>
            </a:pPr>
            <a:endParaRPr lang="zh-CN" altLang="zh-CN" sz="924">
              <a:latin typeface="Arial" pitchFamily="34" charset="0"/>
              <a:ea typeface="宋体" pitchFamily="2" charset="-122"/>
            </a:endParaRPr>
          </a:p>
        </p:txBody>
      </p:sp>
      <p:sp>
        <p:nvSpPr>
          <p:cNvPr id="366595" name="Rectangle 3"/>
          <p:cNvSpPr>
            <a:spLocks noChangeArrowheads="1"/>
          </p:cNvSpPr>
          <p:nvPr/>
        </p:nvSpPr>
        <p:spPr bwMode="auto">
          <a:xfrm>
            <a:off x="0" y="33918"/>
            <a:ext cx="94809" cy="189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46914" tIns="23457" rIns="46914" bIns="23457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 sz="924"/>
          </a:p>
        </p:txBody>
      </p:sp>
      <p:sp>
        <p:nvSpPr>
          <p:cNvPr id="381955" name="Rectangle 3"/>
          <p:cNvSpPr>
            <a:spLocks noChangeArrowheads="1"/>
          </p:cNvSpPr>
          <p:nvPr/>
        </p:nvSpPr>
        <p:spPr bwMode="auto">
          <a:xfrm>
            <a:off x="0" y="33918"/>
            <a:ext cx="94809" cy="189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46914" tIns="23457" rIns="46914" bIns="23457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 sz="924"/>
          </a:p>
        </p:txBody>
      </p:sp>
      <p:sp>
        <p:nvSpPr>
          <p:cNvPr id="385026" name="Rectangle 2"/>
          <p:cNvSpPr>
            <a:spLocks noChangeArrowheads="1"/>
          </p:cNvSpPr>
          <p:nvPr/>
        </p:nvSpPr>
        <p:spPr bwMode="auto">
          <a:xfrm>
            <a:off x="0" y="33918"/>
            <a:ext cx="94809" cy="189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46914" tIns="23457" rIns="46914" bIns="23457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 sz="924"/>
          </a:p>
        </p:txBody>
      </p:sp>
      <p:pic>
        <p:nvPicPr>
          <p:cNvPr id="385025" name="9qe270.jpg" descr="id:2147515535;FounderCE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183821" y="892348"/>
            <a:ext cx="2137584" cy="2196961"/>
          </a:xfrm>
          <a:prstGeom prst="rect">
            <a:avLst/>
          </a:prstGeom>
          <a:noFill/>
        </p:spPr>
      </p:pic>
      <p:sp>
        <p:nvSpPr>
          <p:cNvPr id="385027" name="Rectangle 3"/>
          <p:cNvSpPr>
            <a:spLocks noChangeArrowheads="1"/>
          </p:cNvSpPr>
          <p:nvPr/>
        </p:nvSpPr>
        <p:spPr bwMode="auto">
          <a:xfrm>
            <a:off x="8970400" y="3545338"/>
            <a:ext cx="564425" cy="189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46914" tIns="23457" rIns="46914" bIns="23457" numCol="1" anchor="ctr" anchorCtr="0" compatLnSpc="1">
            <a:prstTxWarp prst="textNoShape">
              <a:avLst/>
            </a:prstTxWarp>
            <a:spAutoFit/>
          </a:bodyPr>
          <a:lstStyle/>
          <a:p>
            <a:pPr defTabSz="469179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924" dirty="0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图</a:t>
            </a:r>
            <a:r>
              <a:rPr lang="en-US" altLang="zh-CN" sz="924" dirty="0">
                <a:solidFill>
                  <a:srgbClr val="595959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3-9-15</a:t>
            </a:r>
            <a:r>
              <a:rPr lang="en-US" altLang="zh-CN" sz="924" dirty="0">
                <a:latin typeface="Arial" pitchFamily="34" charset="0"/>
                <a:ea typeface="宋体" pitchFamily="2" charset="-122"/>
              </a:rPr>
              <a:t> </a:t>
            </a:r>
          </a:p>
        </p:txBody>
      </p:sp>
      <p:sp>
        <p:nvSpPr>
          <p:cNvPr id="18" name="Rectangle 16"/>
          <p:cNvSpPr>
            <a:spLocks noChangeArrowheads="1"/>
          </p:cNvSpPr>
          <p:nvPr/>
        </p:nvSpPr>
        <p:spPr bwMode="auto">
          <a:xfrm>
            <a:off x="547137" y="3640133"/>
            <a:ext cx="10042649" cy="26984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258" b="1" dirty="0">
                <a:solidFill>
                  <a:srgbClr val="595959"/>
                </a:solidFill>
                <a:latin typeface="Times New Roman"/>
                <a:ea typeface="微软雅黑"/>
                <a:cs typeface="Times New Roman"/>
              </a:rPr>
              <a:t>特别提醒</a:t>
            </a:r>
            <a:endParaRPr lang="zh-CN" altLang="en-US" sz="821" b="1" dirty="0">
              <a:solidFill>
                <a:srgbClr val="000000"/>
              </a:solidFill>
              <a:latin typeface="NEU-BZ-S92"/>
              <a:ea typeface="方正书宋_GBK"/>
              <a:cs typeface="Times New Roman"/>
            </a:endParaRPr>
          </a:p>
          <a:p>
            <a:pPr>
              <a:lnSpc>
                <a:spcPct val="150000"/>
              </a:lnSpc>
            </a:pPr>
            <a:r>
              <a:rPr lang="en-US" sz="2258" dirty="0">
                <a:solidFill>
                  <a:srgbClr val="595959"/>
                </a:solidFill>
                <a:latin typeface="Times New Roman"/>
                <a:ea typeface="微软雅黑"/>
                <a:cs typeface="Times New Roman"/>
              </a:rPr>
              <a:t>(1)</a:t>
            </a:r>
            <a:r>
              <a:rPr lang="zh-CN" altLang="en-US" sz="2258" dirty="0">
                <a:solidFill>
                  <a:srgbClr val="595959"/>
                </a:solidFill>
                <a:latin typeface="Times New Roman"/>
                <a:ea typeface="微软雅黑"/>
                <a:cs typeface="Times New Roman"/>
              </a:rPr>
              <a:t>为防止微生物呼吸对实验结果的干扰</a:t>
            </a:r>
            <a:r>
              <a:rPr lang="en-US" sz="2258" dirty="0">
                <a:solidFill>
                  <a:srgbClr val="595959"/>
                </a:solidFill>
                <a:latin typeface="Times New Roman"/>
                <a:ea typeface="微软雅黑"/>
                <a:cs typeface="Times New Roman"/>
              </a:rPr>
              <a:t>,</a:t>
            </a:r>
            <a:r>
              <a:rPr lang="zh-CN" altLang="en-US" sz="2258" dirty="0">
                <a:solidFill>
                  <a:srgbClr val="595959"/>
                </a:solidFill>
                <a:latin typeface="Times New Roman"/>
                <a:ea typeface="微软雅黑"/>
                <a:cs typeface="Times New Roman"/>
              </a:rPr>
              <a:t>应将装置进行灭菌、所测种子进行消毒处理。</a:t>
            </a:r>
            <a:endParaRPr lang="zh-CN" altLang="en-US" sz="821" dirty="0">
              <a:solidFill>
                <a:srgbClr val="000000"/>
              </a:solidFill>
              <a:latin typeface="NEU-BZ-S92"/>
              <a:ea typeface="方正书宋_GBK"/>
              <a:cs typeface="Times New Roman"/>
            </a:endParaRPr>
          </a:p>
          <a:p>
            <a:pPr>
              <a:lnSpc>
                <a:spcPct val="150000"/>
              </a:lnSpc>
            </a:pPr>
            <a:r>
              <a:rPr lang="en-US" sz="2258" dirty="0">
                <a:solidFill>
                  <a:srgbClr val="595959"/>
                </a:solidFill>
                <a:latin typeface="Times New Roman"/>
                <a:ea typeface="微软雅黑"/>
                <a:cs typeface="Times New Roman"/>
              </a:rPr>
              <a:t>(2)</a:t>
            </a:r>
            <a:r>
              <a:rPr lang="zh-CN" altLang="en-US" sz="2258" dirty="0">
                <a:solidFill>
                  <a:srgbClr val="595959"/>
                </a:solidFill>
                <a:latin typeface="Times New Roman"/>
                <a:ea typeface="微软雅黑"/>
                <a:cs typeface="Times New Roman"/>
              </a:rPr>
              <a:t>若选用绿色植物作实验材料</a:t>
            </a:r>
            <a:r>
              <a:rPr lang="en-US" sz="2258" dirty="0">
                <a:solidFill>
                  <a:srgbClr val="595959"/>
                </a:solidFill>
                <a:latin typeface="Times New Roman"/>
                <a:ea typeface="微软雅黑"/>
                <a:cs typeface="Times New Roman"/>
              </a:rPr>
              <a:t>,</a:t>
            </a:r>
            <a:r>
              <a:rPr lang="zh-CN" altLang="en-US" sz="2258" dirty="0">
                <a:solidFill>
                  <a:srgbClr val="595959"/>
                </a:solidFill>
                <a:latin typeface="Times New Roman"/>
                <a:ea typeface="微软雅黑"/>
                <a:cs typeface="Times New Roman"/>
              </a:rPr>
              <a:t>测定细胞呼吸速率</a:t>
            </a:r>
            <a:r>
              <a:rPr lang="en-US" sz="2258" dirty="0">
                <a:solidFill>
                  <a:srgbClr val="595959"/>
                </a:solidFill>
                <a:latin typeface="Times New Roman"/>
                <a:ea typeface="微软雅黑"/>
                <a:cs typeface="Times New Roman"/>
              </a:rPr>
              <a:t>,</a:t>
            </a:r>
            <a:r>
              <a:rPr lang="zh-CN" altLang="en-US" sz="2258" dirty="0">
                <a:solidFill>
                  <a:srgbClr val="595959"/>
                </a:solidFill>
                <a:latin typeface="Times New Roman"/>
                <a:ea typeface="微软雅黑"/>
                <a:cs typeface="Times New Roman"/>
              </a:rPr>
              <a:t>需将整个装置进行遮光处理</a:t>
            </a:r>
            <a:r>
              <a:rPr lang="en-US" sz="2258" dirty="0">
                <a:solidFill>
                  <a:srgbClr val="595959"/>
                </a:solidFill>
                <a:latin typeface="Times New Roman"/>
                <a:ea typeface="微软雅黑"/>
                <a:cs typeface="Times New Roman"/>
              </a:rPr>
              <a:t>,</a:t>
            </a:r>
            <a:r>
              <a:rPr lang="zh-CN" altLang="en-US" sz="2258" dirty="0">
                <a:solidFill>
                  <a:srgbClr val="595959"/>
                </a:solidFill>
                <a:latin typeface="Times New Roman"/>
                <a:ea typeface="微软雅黑"/>
                <a:cs typeface="Times New Roman"/>
              </a:rPr>
              <a:t>否则植物的光合作用会干扰呼吸速率的测定。</a:t>
            </a:r>
            <a:endParaRPr lang="zh-CN" altLang="en-US" sz="821" dirty="0">
              <a:solidFill>
                <a:srgbClr val="000000"/>
              </a:solidFill>
              <a:latin typeface="NEU-BZ-S92"/>
              <a:ea typeface="方正书宋_GBK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64605455"/>
      </p:ext>
    </p:extLst>
  </p:cSld>
  <p:clrMapOvr>
    <a:masterClrMapping/>
  </p:clrMapOvr>
  <p:transition>
    <p:pull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85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85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385027" grpId="0"/>
      <p:bldP spid="18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603" name="组合 25602"/>
          <p:cNvGrpSpPr/>
          <p:nvPr/>
        </p:nvGrpSpPr>
        <p:grpSpPr>
          <a:xfrm>
            <a:off x="5583873" y="1696085"/>
            <a:ext cx="5334000" cy="4297363"/>
            <a:chOff x="-279" y="0"/>
            <a:chExt cx="3360" cy="2707"/>
          </a:xfrm>
        </p:grpSpPr>
        <p:sp>
          <p:nvSpPr>
            <p:cNvPr id="25604" name="文本框 25603"/>
            <p:cNvSpPr txBox="1"/>
            <p:nvPr/>
          </p:nvSpPr>
          <p:spPr>
            <a:xfrm>
              <a:off x="2009" y="1824"/>
              <a:ext cx="1072" cy="260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/>
            <a:lstStyle/>
            <a:p>
              <a:pPr algn="ctr"/>
              <a:r>
                <a:rPr lang="zh-CN" altLang="en-US" sz="28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氧浓度</a:t>
              </a:r>
              <a:r>
                <a:rPr lang="en-US" altLang="zh-CN" sz="28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%</a:t>
              </a:r>
              <a:endParaRPr lang="en-US" altLang="zh-CN" sz="2800" b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endParaRPr>
            </a:p>
          </p:txBody>
        </p:sp>
        <p:grpSp>
          <p:nvGrpSpPr>
            <p:cNvPr id="25605" name="组合 25604"/>
            <p:cNvGrpSpPr/>
            <p:nvPr/>
          </p:nvGrpSpPr>
          <p:grpSpPr>
            <a:xfrm>
              <a:off x="-279" y="0"/>
              <a:ext cx="3080" cy="2707"/>
              <a:chOff x="-279" y="0"/>
              <a:chExt cx="3080" cy="2707"/>
            </a:xfrm>
          </p:grpSpPr>
          <p:sp>
            <p:nvSpPr>
              <p:cNvPr id="25606" name="直接连接符 25605"/>
              <p:cNvSpPr/>
              <p:nvPr/>
            </p:nvSpPr>
            <p:spPr>
              <a:xfrm flipV="1">
                <a:off x="671" y="48"/>
                <a:ext cx="0" cy="1702"/>
              </a:xfrm>
              <a:prstGeom prst="line">
                <a:avLst/>
              </a:prstGeom>
              <a:ln w="38100" cap="flat" cmpd="sng">
                <a:solidFill>
                  <a:srgbClr val="000000"/>
                </a:solidFill>
                <a:prstDash val="solid"/>
                <a:headEnd type="none" w="med" len="med"/>
                <a:tailEnd type="triangle" w="lg" len="lg"/>
              </a:ln>
            </p:spPr>
          </p:sp>
          <p:sp>
            <p:nvSpPr>
              <p:cNvPr id="25607" name="直接连接符 25606"/>
              <p:cNvSpPr/>
              <p:nvPr/>
            </p:nvSpPr>
            <p:spPr>
              <a:xfrm>
                <a:off x="671" y="1767"/>
                <a:ext cx="1825" cy="9"/>
              </a:xfrm>
              <a:prstGeom prst="line">
                <a:avLst/>
              </a:prstGeom>
              <a:ln w="38100" cap="flat" cmpd="sng">
                <a:solidFill>
                  <a:srgbClr val="000000"/>
                </a:solidFill>
                <a:prstDash val="solid"/>
                <a:headEnd type="none" w="med" len="med"/>
                <a:tailEnd type="triangle" w="lg" len="lg"/>
              </a:ln>
            </p:spPr>
          </p:sp>
          <p:sp>
            <p:nvSpPr>
              <p:cNvPr id="25608" name="直接连接符 25607"/>
              <p:cNvSpPr/>
              <p:nvPr/>
            </p:nvSpPr>
            <p:spPr>
              <a:xfrm flipV="1">
                <a:off x="890" y="292"/>
                <a:ext cx="0" cy="1475"/>
              </a:xfrm>
              <a:prstGeom prst="line">
                <a:avLst/>
              </a:prstGeom>
              <a:ln w="25400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5609" name="直接连接符 25608"/>
              <p:cNvSpPr/>
              <p:nvPr/>
            </p:nvSpPr>
            <p:spPr>
              <a:xfrm flipV="1">
                <a:off x="1089" y="305"/>
                <a:ext cx="0" cy="1475"/>
              </a:xfrm>
              <a:prstGeom prst="line">
                <a:avLst/>
              </a:prstGeom>
              <a:ln w="25400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5610" name="直接连接符 25609"/>
              <p:cNvSpPr/>
              <p:nvPr/>
            </p:nvSpPr>
            <p:spPr>
              <a:xfrm flipV="1">
                <a:off x="1289" y="292"/>
                <a:ext cx="0" cy="1475"/>
              </a:xfrm>
              <a:prstGeom prst="line">
                <a:avLst/>
              </a:prstGeom>
              <a:ln w="25400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5611" name="直接连接符 25610"/>
              <p:cNvSpPr/>
              <p:nvPr/>
            </p:nvSpPr>
            <p:spPr>
              <a:xfrm flipV="1">
                <a:off x="1700" y="292"/>
                <a:ext cx="0" cy="1475"/>
              </a:xfrm>
              <a:prstGeom prst="line">
                <a:avLst/>
              </a:prstGeom>
              <a:ln w="25400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5612" name="直接连接符 25611"/>
              <p:cNvSpPr/>
              <p:nvPr/>
            </p:nvSpPr>
            <p:spPr>
              <a:xfrm flipV="1">
                <a:off x="2095" y="292"/>
                <a:ext cx="0" cy="1475"/>
              </a:xfrm>
              <a:prstGeom prst="line">
                <a:avLst/>
              </a:prstGeom>
              <a:ln w="38100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5613" name="直接连接符 25612"/>
              <p:cNvSpPr/>
              <p:nvPr/>
            </p:nvSpPr>
            <p:spPr>
              <a:xfrm flipV="1">
                <a:off x="1492" y="292"/>
                <a:ext cx="0" cy="1475"/>
              </a:xfrm>
              <a:prstGeom prst="line">
                <a:avLst/>
              </a:prstGeom>
              <a:ln w="25400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5614" name="直接连接符 25613"/>
              <p:cNvSpPr/>
              <p:nvPr/>
            </p:nvSpPr>
            <p:spPr>
              <a:xfrm flipV="1">
                <a:off x="1893" y="286"/>
                <a:ext cx="0" cy="1475"/>
              </a:xfrm>
              <a:prstGeom prst="line">
                <a:avLst/>
              </a:prstGeom>
              <a:ln w="25400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</p:sp>
          <p:grpSp>
            <p:nvGrpSpPr>
              <p:cNvPr id="25615" name="组合 25614"/>
              <p:cNvGrpSpPr/>
              <p:nvPr/>
            </p:nvGrpSpPr>
            <p:grpSpPr>
              <a:xfrm>
                <a:off x="667" y="299"/>
                <a:ext cx="1432" cy="1266"/>
                <a:chOff x="0" y="0"/>
                <a:chExt cx="1386" cy="1171"/>
              </a:xfrm>
            </p:grpSpPr>
            <p:sp>
              <p:nvSpPr>
                <p:cNvPr id="25616" name="直接连接符 25615"/>
                <p:cNvSpPr/>
                <p:nvPr/>
              </p:nvSpPr>
              <p:spPr>
                <a:xfrm rot="-16200000" flipV="1">
                  <a:off x="687" y="-681"/>
                  <a:ext cx="1" cy="1364"/>
                </a:xfrm>
                <a:prstGeom prst="line">
                  <a:avLst/>
                </a:prstGeom>
                <a:ln w="25400" cap="flat" cmpd="sng">
                  <a:solidFill>
                    <a:srgbClr val="000000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25617" name="直接连接符 25616"/>
                <p:cNvSpPr/>
                <p:nvPr/>
              </p:nvSpPr>
              <p:spPr>
                <a:xfrm rot="-16200000" flipV="1">
                  <a:off x="687" y="-487"/>
                  <a:ext cx="1" cy="1364"/>
                </a:xfrm>
                <a:prstGeom prst="line">
                  <a:avLst/>
                </a:prstGeom>
                <a:ln w="25400" cap="flat" cmpd="sng">
                  <a:solidFill>
                    <a:srgbClr val="000000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25618" name="直接连接符 25617"/>
                <p:cNvSpPr/>
                <p:nvPr/>
              </p:nvSpPr>
              <p:spPr>
                <a:xfrm rot="-16200000" flipV="1">
                  <a:off x="687" y="-291"/>
                  <a:ext cx="1" cy="1364"/>
                </a:xfrm>
                <a:prstGeom prst="line">
                  <a:avLst/>
                </a:prstGeom>
                <a:ln w="25400" cap="flat" cmpd="sng">
                  <a:solidFill>
                    <a:srgbClr val="000000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25619" name="直接连接符 25618"/>
                <p:cNvSpPr/>
                <p:nvPr/>
              </p:nvSpPr>
              <p:spPr>
                <a:xfrm rot="-16200000" flipV="1">
                  <a:off x="687" y="-109"/>
                  <a:ext cx="1" cy="1364"/>
                </a:xfrm>
                <a:prstGeom prst="line">
                  <a:avLst/>
                </a:prstGeom>
                <a:ln w="25400" cap="flat" cmpd="sng">
                  <a:solidFill>
                    <a:srgbClr val="000000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25620" name="直接连接符 25619"/>
                <p:cNvSpPr/>
                <p:nvPr/>
              </p:nvSpPr>
              <p:spPr>
                <a:xfrm rot="-16200000" flipV="1">
                  <a:off x="695" y="90"/>
                  <a:ext cx="1" cy="1364"/>
                </a:xfrm>
                <a:prstGeom prst="line">
                  <a:avLst/>
                </a:prstGeom>
                <a:ln w="25400" cap="flat" cmpd="sng">
                  <a:solidFill>
                    <a:srgbClr val="000000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25621" name="直接连接符 25620"/>
                <p:cNvSpPr/>
                <p:nvPr/>
              </p:nvSpPr>
              <p:spPr>
                <a:xfrm rot="-16200000" flipV="1">
                  <a:off x="673" y="284"/>
                  <a:ext cx="1" cy="1364"/>
                </a:xfrm>
                <a:prstGeom prst="line">
                  <a:avLst/>
                </a:prstGeom>
                <a:ln w="25400" cap="flat" cmpd="sng">
                  <a:solidFill>
                    <a:srgbClr val="000000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25622" name="直接连接符 25621"/>
                <p:cNvSpPr/>
                <p:nvPr/>
              </p:nvSpPr>
              <p:spPr>
                <a:xfrm rot="-16200000" flipV="1">
                  <a:off x="673" y="480"/>
                  <a:ext cx="1" cy="1364"/>
                </a:xfrm>
                <a:prstGeom prst="line">
                  <a:avLst/>
                </a:prstGeom>
                <a:ln w="25400" cap="flat" cmpd="sng">
                  <a:solidFill>
                    <a:srgbClr val="000000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</p:grpSp>
          <p:sp>
            <p:nvSpPr>
              <p:cNvPr id="25623" name="文本框 25622"/>
              <p:cNvSpPr txBox="1"/>
              <p:nvPr/>
            </p:nvSpPr>
            <p:spPr>
              <a:xfrm>
                <a:off x="1170" y="1724"/>
                <a:ext cx="231" cy="292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lIns="0" tIns="0" rIns="0" bIns="0"/>
              <a:lstStyle/>
              <a:p>
                <a:pPr algn="ctr"/>
                <a:r>
                  <a:rPr lang="en-US" altLang="zh-CN" sz="28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a</a:t>
                </a:r>
                <a:endParaRPr lang="en-US" altLang="zh-CN" sz="2800" b="1">
                  <a:solidFill>
                    <a:schemeClr val="tx1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25624" name="文本框 25623"/>
              <p:cNvSpPr txBox="1"/>
              <p:nvPr/>
            </p:nvSpPr>
            <p:spPr>
              <a:xfrm>
                <a:off x="409" y="1653"/>
                <a:ext cx="200" cy="194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lIns="0" tIns="0" rIns="0" bIns="0"/>
              <a:lstStyle/>
              <a:p>
                <a:pPr algn="ctr"/>
                <a:r>
                  <a:rPr lang="en-US" altLang="zh-CN" sz="28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0</a:t>
                </a:r>
                <a:endParaRPr lang="en-US" altLang="zh-CN" sz="2800" b="1">
                  <a:solidFill>
                    <a:schemeClr val="tx1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25625" name="文本框 25624"/>
              <p:cNvSpPr txBox="1"/>
              <p:nvPr/>
            </p:nvSpPr>
            <p:spPr>
              <a:xfrm>
                <a:off x="378" y="1263"/>
                <a:ext cx="200" cy="195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lIns="0" tIns="0" rIns="0" bIns="0"/>
              <a:lstStyle/>
              <a:p>
                <a:pPr algn="ctr"/>
                <a:r>
                  <a:rPr lang="en-US" altLang="zh-CN" sz="28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6</a:t>
                </a:r>
                <a:endParaRPr lang="en-US" altLang="zh-CN" sz="2800" b="1">
                  <a:solidFill>
                    <a:schemeClr val="tx1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25626" name="文本框 25625"/>
              <p:cNvSpPr txBox="1"/>
              <p:nvPr/>
            </p:nvSpPr>
            <p:spPr>
              <a:xfrm>
                <a:off x="344" y="849"/>
                <a:ext cx="428" cy="194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lIns="0" tIns="0" rIns="0" bIns="0"/>
              <a:lstStyle/>
              <a:p>
                <a:pPr algn="ctr"/>
                <a:r>
                  <a:rPr lang="en-US" altLang="zh-CN" sz="28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12</a:t>
                </a:r>
                <a:endParaRPr lang="en-US" altLang="zh-CN" sz="2800" b="1">
                  <a:solidFill>
                    <a:schemeClr val="tx1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25627" name="文本框 25626"/>
              <p:cNvSpPr txBox="1"/>
              <p:nvPr/>
            </p:nvSpPr>
            <p:spPr>
              <a:xfrm>
                <a:off x="344" y="412"/>
                <a:ext cx="376" cy="195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lIns="0" tIns="0" rIns="0" bIns="0"/>
              <a:lstStyle/>
              <a:p>
                <a:pPr algn="ctr"/>
                <a:r>
                  <a:rPr lang="en-US" altLang="zh-CN" sz="28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18</a:t>
                </a:r>
                <a:endParaRPr lang="en-US" altLang="zh-CN" sz="2800" b="1">
                  <a:solidFill>
                    <a:schemeClr val="tx1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25628" name="文本框 25627"/>
              <p:cNvSpPr txBox="1"/>
              <p:nvPr/>
            </p:nvSpPr>
            <p:spPr>
              <a:xfrm>
                <a:off x="1532" y="2400"/>
                <a:ext cx="1269" cy="307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lIns="0" tIns="0" rIns="0" bIns="0"/>
              <a:lstStyle/>
              <a:p>
                <a:pPr algn="ctr"/>
                <a:r>
                  <a:rPr lang="zh-CN" altLang="en-US" sz="28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二氧化碳</a:t>
                </a:r>
                <a:endParaRPr lang="zh-CN" altLang="en-US" sz="2800" b="1">
                  <a:solidFill>
                    <a:schemeClr val="tx1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25629" name="直接连接符 25628"/>
              <p:cNvSpPr/>
              <p:nvPr/>
            </p:nvSpPr>
            <p:spPr>
              <a:xfrm>
                <a:off x="820" y="2496"/>
                <a:ext cx="572" cy="0"/>
              </a:xfrm>
              <a:prstGeom prst="line">
                <a:avLst/>
              </a:prstGeom>
              <a:ln w="38100" cap="flat" cmpd="sng">
                <a:solidFill>
                  <a:srgbClr val="000000"/>
                </a:solidFill>
                <a:prstDash val="dash"/>
                <a:headEnd type="none" w="med" len="med"/>
                <a:tailEnd type="none" w="med" len="med"/>
              </a:ln>
            </p:spPr>
          </p:sp>
          <p:sp>
            <p:nvSpPr>
              <p:cNvPr id="25630" name="直接连接符 25629"/>
              <p:cNvSpPr/>
              <p:nvPr/>
            </p:nvSpPr>
            <p:spPr>
              <a:xfrm>
                <a:off x="768" y="2256"/>
                <a:ext cx="573" cy="0"/>
              </a:xfrm>
              <a:prstGeom prst="line">
                <a:avLst/>
              </a:prstGeom>
              <a:ln w="38100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5631" name="文本框 25630"/>
              <p:cNvSpPr txBox="1"/>
              <p:nvPr/>
            </p:nvSpPr>
            <p:spPr>
              <a:xfrm>
                <a:off x="1641" y="2084"/>
                <a:ext cx="620" cy="307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lIns="0" tIns="0" rIns="0" bIns="0"/>
              <a:lstStyle/>
              <a:p>
                <a:pPr algn="ctr"/>
                <a:r>
                  <a:rPr lang="zh-CN" altLang="en-US" sz="28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酒精</a:t>
                </a:r>
                <a:endParaRPr lang="zh-CN" altLang="en-US" sz="2800" b="1">
                  <a:solidFill>
                    <a:schemeClr val="tx1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25632" name="未知"/>
              <p:cNvSpPr/>
              <p:nvPr/>
            </p:nvSpPr>
            <p:spPr>
              <a:xfrm>
                <a:off x="688" y="292"/>
                <a:ext cx="806" cy="844"/>
              </a:xfrm>
              <a:custGeom>
                <a:avLst/>
                <a:gdLst/>
                <a:ahLst/>
                <a:cxnLst/>
                <a:rect l="0" t="0" r="0" b="0"/>
                <a:pathLst>
                  <a:path w="780" h="780">
                    <a:moveTo>
                      <a:pt x="0" y="780"/>
                    </a:moveTo>
                    <a:cubicBezTo>
                      <a:pt x="62" y="770"/>
                      <a:pt x="119" y="760"/>
                      <a:pt x="194" y="720"/>
                    </a:cubicBezTo>
                    <a:cubicBezTo>
                      <a:pt x="269" y="680"/>
                      <a:pt x="380" y="597"/>
                      <a:pt x="450" y="540"/>
                    </a:cubicBezTo>
                    <a:cubicBezTo>
                      <a:pt x="520" y="483"/>
                      <a:pt x="573" y="430"/>
                      <a:pt x="615" y="375"/>
                    </a:cubicBezTo>
                    <a:cubicBezTo>
                      <a:pt x="657" y="320"/>
                      <a:pt x="677" y="272"/>
                      <a:pt x="704" y="210"/>
                    </a:cubicBezTo>
                    <a:cubicBezTo>
                      <a:pt x="731" y="148"/>
                      <a:pt x="767" y="35"/>
                      <a:pt x="780" y="0"/>
                    </a:cubicBezTo>
                  </a:path>
                </a:pathLst>
              </a:custGeom>
              <a:noFill/>
              <a:ln w="38100" cap="flat" cmpd="sng">
                <a:solidFill>
                  <a:srgbClr val="000000"/>
                </a:solidFill>
                <a:prstDash val="dash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 sz="280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25633" name="未知"/>
              <p:cNvSpPr/>
              <p:nvPr/>
            </p:nvSpPr>
            <p:spPr>
              <a:xfrm>
                <a:off x="657" y="1136"/>
                <a:ext cx="1054" cy="648"/>
              </a:xfrm>
              <a:custGeom>
                <a:avLst/>
                <a:gdLst/>
                <a:ahLst/>
                <a:cxnLst/>
                <a:rect l="0" t="0" r="0" b="0"/>
                <a:pathLst>
                  <a:path w="1020" h="600">
                    <a:moveTo>
                      <a:pt x="0" y="0"/>
                    </a:moveTo>
                    <a:cubicBezTo>
                      <a:pt x="55" y="7"/>
                      <a:pt x="248" y="28"/>
                      <a:pt x="330" y="45"/>
                    </a:cubicBezTo>
                    <a:cubicBezTo>
                      <a:pt x="412" y="62"/>
                      <a:pt x="443" y="80"/>
                      <a:pt x="495" y="105"/>
                    </a:cubicBezTo>
                    <a:cubicBezTo>
                      <a:pt x="547" y="130"/>
                      <a:pt x="588" y="155"/>
                      <a:pt x="645" y="195"/>
                    </a:cubicBezTo>
                    <a:cubicBezTo>
                      <a:pt x="702" y="235"/>
                      <a:pt x="777" y="278"/>
                      <a:pt x="840" y="345"/>
                    </a:cubicBezTo>
                    <a:cubicBezTo>
                      <a:pt x="903" y="412"/>
                      <a:pt x="983" y="547"/>
                      <a:pt x="1020" y="600"/>
                    </a:cubicBezTo>
                  </a:path>
                </a:pathLst>
              </a:custGeom>
              <a:noFill/>
              <a:ln w="38100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 sz="280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25634" name="文本框 25633"/>
              <p:cNvSpPr txBox="1"/>
              <p:nvPr/>
            </p:nvSpPr>
            <p:spPr>
              <a:xfrm>
                <a:off x="45" y="0"/>
                <a:ext cx="339" cy="1133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vert="eaVert" lIns="0" tIns="0" rIns="0" bIns="0"/>
              <a:lstStyle/>
              <a:p>
                <a:r>
                  <a:rPr lang="zh-CN" altLang="en-US" sz="28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相对数量</a:t>
                </a:r>
                <a:endParaRPr lang="zh-CN" altLang="en-US" sz="2800" b="1">
                  <a:solidFill>
                    <a:schemeClr val="tx1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25635" name="文本框 25634"/>
              <p:cNvSpPr txBox="1"/>
              <p:nvPr/>
            </p:nvSpPr>
            <p:spPr>
              <a:xfrm>
                <a:off x="-279" y="927"/>
                <a:ext cx="800" cy="329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zh-CN" altLang="en-US" sz="2800" b="1">
                    <a:solidFill>
                      <a:schemeClr val="tx1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rPr>
                  <a:t>（</a:t>
                </a:r>
                <a:r>
                  <a:rPr lang="en-US" altLang="zh-CN" sz="2800" b="1">
                    <a:solidFill>
                      <a:schemeClr val="tx1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rPr>
                  <a:t>mol</a:t>
                </a:r>
                <a:r>
                  <a:rPr lang="zh-CN" altLang="en-US" sz="2800" b="1">
                    <a:solidFill>
                      <a:schemeClr val="tx1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rPr>
                  <a:t>）</a:t>
                </a:r>
              </a:p>
            </p:txBody>
          </p:sp>
        </p:grpSp>
      </p:grpSp>
      <p:sp>
        <p:nvSpPr>
          <p:cNvPr id="25636" name="矩形 25635"/>
          <p:cNvSpPr/>
          <p:nvPr/>
        </p:nvSpPr>
        <p:spPr>
          <a:xfrm>
            <a:off x="387350" y="2084070"/>
            <a:ext cx="5486400" cy="302006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lnSpc>
                <a:spcPct val="170000"/>
              </a:lnSpc>
            </a:pPr>
            <a:r>
              <a:rPr lang="en-US" altLang="zh-CN" sz="28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A.</a:t>
            </a:r>
            <a:r>
              <a:rPr lang="zh-CN" altLang="en-US" sz="28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酵母菌只进行厌氧发酵</a:t>
            </a:r>
          </a:p>
          <a:p>
            <a:pPr>
              <a:lnSpc>
                <a:spcPct val="170000"/>
              </a:lnSpc>
            </a:pPr>
            <a:r>
              <a:rPr lang="en-US" altLang="zh-CN" sz="28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B.</a:t>
            </a:r>
            <a:r>
              <a:rPr lang="zh-CN" altLang="en-US" sz="28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酵母菌停止厌氧发酵</a:t>
            </a:r>
            <a:endParaRPr lang="zh-CN" altLang="en-US" sz="2800" b="1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ct val="170000"/>
              </a:lnSpc>
            </a:pPr>
            <a:r>
              <a:rPr lang="en-US" altLang="zh-CN" sz="28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C.33%</a:t>
            </a:r>
            <a:r>
              <a:rPr lang="zh-CN" altLang="en-US" sz="28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的酵母菌进行厌氧发酵</a:t>
            </a:r>
          </a:p>
          <a:p>
            <a:pPr>
              <a:lnSpc>
                <a:spcPct val="170000"/>
              </a:lnSpc>
            </a:pPr>
            <a:r>
              <a:rPr lang="en-US" altLang="zh-CN" sz="28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D.</a:t>
            </a:r>
            <a:r>
              <a:rPr lang="en-US" altLang="zh-CN" sz="28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67%</a:t>
            </a:r>
            <a:r>
              <a:rPr lang="zh-CN" altLang="en-US" sz="28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的酵母菌进行厌氧发酵</a:t>
            </a:r>
            <a:endParaRPr lang="zh-CN" altLang="en-US" sz="2800" b="1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5637" name="矩形 25636"/>
          <p:cNvSpPr/>
          <p:nvPr/>
        </p:nvSpPr>
        <p:spPr>
          <a:xfrm>
            <a:off x="4005263" y="1248728"/>
            <a:ext cx="439420" cy="70675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sz="40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D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506095" y="480695"/>
            <a:ext cx="10425430" cy="1383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8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例</a:t>
            </a:r>
            <a:r>
              <a:rPr lang="en-US" altLang="zh-CN" sz="28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.</a:t>
            </a:r>
            <a:r>
              <a:rPr lang="zh-CN" altLang="en-US" sz="28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现有一瓶混有酵母菌和葡萄糖的培养液,通入 不同浓度的氧气时,其产生的酒精和CO2的量如图所示(两种呼吸作用速率相等),问:在氧浓度为a时（    ）</a:t>
            </a:r>
          </a:p>
        </p:txBody>
      </p:sp>
    </p:spTree>
    <p:extLst>
      <p:ext uri="{BB962C8B-B14F-4D97-AF65-F5344CB8AC3E}">
        <p14:creationId xmlns:p14="http://schemas.microsoft.com/office/powerpoint/2010/main" val="344356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56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3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603" name="组合 25602"/>
          <p:cNvGrpSpPr/>
          <p:nvPr/>
        </p:nvGrpSpPr>
        <p:grpSpPr>
          <a:xfrm>
            <a:off x="5583873" y="1696085"/>
            <a:ext cx="5334000" cy="4297363"/>
            <a:chOff x="-279" y="0"/>
            <a:chExt cx="3360" cy="2707"/>
          </a:xfrm>
        </p:grpSpPr>
        <p:sp>
          <p:nvSpPr>
            <p:cNvPr id="25604" name="文本框 25603"/>
            <p:cNvSpPr txBox="1"/>
            <p:nvPr/>
          </p:nvSpPr>
          <p:spPr>
            <a:xfrm>
              <a:off x="2009" y="1824"/>
              <a:ext cx="1072" cy="260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/>
            <a:lstStyle/>
            <a:p>
              <a:pPr algn="ctr"/>
              <a:r>
                <a:rPr lang="zh-CN" altLang="en-US" sz="28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氧浓度</a:t>
              </a:r>
              <a:r>
                <a:rPr lang="en-US" altLang="zh-CN" sz="28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%</a:t>
              </a:r>
              <a:endParaRPr lang="en-US" altLang="zh-CN" sz="2800" b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endParaRPr>
            </a:p>
          </p:txBody>
        </p:sp>
        <p:grpSp>
          <p:nvGrpSpPr>
            <p:cNvPr id="25605" name="组合 25604"/>
            <p:cNvGrpSpPr/>
            <p:nvPr/>
          </p:nvGrpSpPr>
          <p:grpSpPr>
            <a:xfrm>
              <a:off x="-279" y="0"/>
              <a:ext cx="3080" cy="2707"/>
              <a:chOff x="-279" y="0"/>
              <a:chExt cx="3080" cy="2707"/>
            </a:xfrm>
          </p:grpSpPr>
          <p:sp>
            <p:nvSpPr>
              <p:cNvPr id="25606" name="直接连接符 25605"/>
              <p:cNvSpPr/>
              <p:nvPr/>
            </p:nvSpPr>
            <p:spPr>
              <a:xfrm flipV="1">
                <a:off x="671" y="48"/>
                <a:ext cx="0" cy="1702"/>
              </a:xfrm>
              <a:prstGeom prst="line">
                <a:avLst/>
              </a:prstGeom>
              <a:ln w="38100" cap="flat" cmpd="sng">
                <a:solidFill>
                  <a:srgbClr val="000000"/>
                </a:solidFill>
                <a:prstDash val="solid"/>
                <a:headEnd type="none" w="med" len="med"/>
                <a:tailEnd type="triangle" w="lg" len="lg"/>
              </a:ln>
            </p:spPr>
          </p:sp>
          <p:sp>
            <p:nvSpPr>
              <p:cNvPr id="25607" name="直接连接符 25606"/>
              <p:cNvSpPr/>
              <p:nvPr/>
            </p:nvSpPr>
            <p:spPr>
              <a:xfrm>
                <a:off x="671" y="1767"/>
                <a:ext cx="1825" cy="9"/>
              </a:xfrm>
              <a:prstGeom prst="line">
                <a:avLst/>
              </a:prstGeom>
              <a:ln w="38100" cap="flat" cmpd="sng">
                <a:solidFill>
                  <a:srgbClr val="000000"/>
                </a:solidFill>
                <a:prstDash val="solid"/>
                <a:headEnd type="none" w="med" len="med"/>
                <a:tailEnd type="triangle" w="lg" len="lg"/>
              </a:ln>
            </p:spPr>
          </p:sp>
          <p:sp>
            <p:nvSpPr>
              <p:cNvPr id="25608" name="直接连接符 25607"/>
              <p:cNvSpPr/>
              <p:nvPr/>
            </p:nvSpPr>
            <p:spPr>
              <a:xfrm flipV="1">
                <a:off x="890" y="292"/>
                <a:ext cx="0" cy="1475"/>
              </a:xfrm>
              <a:prstGeom prst="line">
                <a:avLst/>
              </a:prstGeom>
              <a:ln w="25400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5609" name="直接连接符 25608"/>
              <p:cNvSpPr/>
              <p:nvPr/>
            </p:nvSpPr>
            <p:spPr>
              <a:xfrm flipV="1">
                <a:off x="1089" y="305"/>
                <a:ext cx="0" cy="1475"/>
              </a:xfrm>
              <a:prstGeom prst="line">
                <a:avLst/>
              </a:prstGeom>
              <a:ln w="25400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5610" name="直接连接符 25609"/>
              <p:cNvSpPr/>
              <p:nvPr/>
            </p:nvSpPr>
            <p:spPr>
              <a:xfrm flipV="1">
                <a:off x="1289" y="292"/>
                <a:ext cx="0" cy="1475"/>
              </a:xfrm>
              <a:prstGeom prst="line">
                <a:avLst/>
              </a:prstGeom>
              <a:ln w="25400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5611" name="直接连接符 25610"/>
              <p:cNvSpPr/>
              <p:nvPr/>
            </p:nvSpPr>
            <p:spPr>
              <a:xfrm flipV="1">
                <a:off x="1700" y="292"/>
                <a:ext cx="0" cy="1475"/>
              </a:xfrm>
              <a:prstGeom prst="line">
                <a:avLst/>
              </a:prstGeom>
              <a:ln w="25400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5612" name="直接连接符 25611"/>
              <p:cNvSpPr/>
              <p:nvPr/>
            </p:nvSpPr>
            <p:spPr>
              <a:xfrm flipV="1">
                <a:off x="2095" y="292"/>
                <a:ext cx="0" cy="1475"/>
              </a:xfrm>
              <a:prstGeom prst="line">
                <a:avLst/>
              </a:prstGeom>
              <a:ln w="38100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5613" name="直接连接符 25612"/>
              <p:cNvSpPr/>
              <p:nvPr/>
            </p:nvSpPr>
            <p:spPr>
              <a:xfrm flipV="1">
                <a:off x="1492" y="292"/>
                <a:ext cx="0" cy="1475"/>
              </a:xfrm>
              <a:prstGeom prst="line">
                <a:avLst/>
              </a:prstGeom>
              <a:ln w="25400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5614" name="直接连接符 25613"/>
              <p:cNvSpPr/>
              <p:nvPr/>
            </p:nvSpPr>
            <p:spPr>
              <a:xfrm flipV="1">
                <a:off x="1893" y="286"/>
                <a:ext cx="0" cy="1475"/>
              </a:xfrm>
              <a:prstGeom prst="line">
                <a:avLst/>
              </a:prstGeom>
              <a:ln w="25400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</p:sp>
          <p:grpSp>
            <p:nvGrpSpPr>
              <p:cNvPr id="25615" name="组合 25614"/>
              <p:cNvGrpSpPr/>
              <p:nvPr/>
            </p:nvGrpSpPr>
            <p:grpSpPr>
              <a:xfrm>
                <a:off x="667" y="299"/>
                <a:ext cx="1432" cy="1266"/>
                <a:chOff x="0" y="0"/>
                <a:chExt cx="1386" cy="1171"/>
              </a:xfrm>
            </p:grpSpPr>
            <p:sp>
              <p:nvSpPr>
                <p:cNvPr id="25616" name="直接连接符 25615"/>
                <p:cNvSpPr/>
                <p:nvPr/>
              </p:nvSpPr>
              <p:spPr>
                <a:xfrm rot="-16200000" flipV="1">
                  <a:off x="687" y="-681"/>
                  <a:ext cx="1" cy="1364"/>
                </a:xfrm>
                <a:prstGeom prst="line">
                  <a:avLst/>
                </a:prstGeom>
                <a:ln w="25400" cap="flat" cmpd="sng">
                  <a:solidFill>
                    <a:srgbClr val="000000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25617" name="直接连接符 25616"/>
                <p:cNvSpPr/>
                <p:nvPr/>
              </p:nvSpPr>
              <p:spPr>
                <a:xfrm rot="-16200000" flipV="1">
                  <a:off x="687" y="-487"/>
                  <a:ext cx="1" cy="1364"/>
                </a:xfrm>
                <a:prstGeom prst="line">
                  <a:avLst/>
                </a:prstGeom>
                <a:ln w="25400" cap="flat" cmpd="sng">
                  <a:solidFill>
                    <a:srgbClr val="000000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25618" name="直接连接符 25617"/>
                <p:cNvSpPr/>
                <p:nvPr/>
              </p:nvSpPr>
              <p:spPr>
                <a:xfrm rot="-16200000" flipV="1">
                  <a:off x="687" y="-291"/>
                  <a:ext cx="1" cy="1364"/>
                </a:xfrm>
                <a:prstGeom prst="line">
                  <a:avLst/>
                </a:prstGeom>
                <a:ln w="25400" cap="flat" cmpd="sng">
                  <a:solidFill>
                    <a:srgbClr val="000000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25619" name="直接连接符 25618"/>
                <p:cNvSpPr/>
                <p:nvPr/>
              </p:nvSpPr>
              <p:spPr>
                <a:xfrm rot="-16200000" flipV="1">
                  <a:off x="687" y="-109"/>
                  <a:ext cx="1" cy="1364"/>
                </a:xfrm>
                <a:prstGeom prst="line">
                  <a:avLst/>
                </a:prstGeom>
                <a:ln w="25400" cap="flat" cmpd="sng">
                  <a:solidFill>
                    <a:srgbClr val="000000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25620" name="直接连接符 25619"/>
                <p:cNvSpPr/>
                <p:nvPr/>
              </p:nvSpPr>
              <p:spPr>
                <a:xfrm rot="-16200000" flipV="1">
                  <a:off x="695" y="90"/>
                  <a:ext cx="1" cy="1364"/>
                </a:xfrm>
                <a:prstGeom prst="line">
                  <a:avLst/>
                </a:prstGeom>
                <a:ln w="25400" cap="flat" cmpd="sng">
                  <a:solidFill>
                    <a:srgbClr val="000000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25621" name="直接连接符 25620"/>
                <p:cNvSpPr/>
                <p:nvPr/>
              </p:nvSpPr>
              <p:spPr>
                <a:xfrm rot="-16200000" flipV="1">
                  <a:off x="673" y="284"/>
                  <a:ext cx="1" cy="1364"/>
                </a:xfrm>
                <a:prstGeom prst="line">
                  <a:avLst/>
                </a:prstGeom>
                <a:ln w="25400" cap="flat" cmpd="sng">
                  <a:solidFill>
                    <a:srgbClr val="000000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25622" name="直接连接符 25621"/>
                <p:cNvSpPr/>
                <p:nvPr/>
              </p:nvSpPr>
              <p:spPr>
                <a:xfrm rot="-16200000" flipV="1">
                  <a:off x="673" y="480"/>
                  <a:ext cx="1" cy="1364"/>
                </a:xfrm>
                <a:prstGeom prst="line">
                  <a:avLst/>
                </a:prstGeom>
                <a:ln w="25400" cap="flat" cmpd="sng">
                  <a:solidFill>
                    <a:srgbClr val="000000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</p:grpSp>
          <p:sp>
            <p:nvSpPr>
              <p:cNvPr id="25623" name="文本框 25622"/>
              <p:cNvSpPr txBox="1"/>
              <p:nvPr/>
            </p:nvSpPr>
            <p:spPr>
              <a:xfrm>
                <a:off x="1170" y="1724"/>
                <a:ext cx="231" cy="292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lIns="0" tIns="0" rIns="0" bIns="0"/>
              <a:lstStyle/>
              <a:p>
                <a:pPr algn="ctr"/>
                <a:r>
                  <a:rPr lang="en-US" altLang="zh-CN" sz="28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a</a:t>
                </a:r>
                <a:endParaRPr lang="en-US" altLang="zh-CN" sz="2800" b="1">
                  <a:solidFill>
                    <a:schemeClr val="tx1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25624" name="文本框 25623"/>
              <p:cNvSpPr txBox="1"/>
              <p:nvPr/>
            </p:nvSpPr>
            <p:spPr>
              <a:xfrm>
                <a:off x="409" y="1653"/>
                <a:ext cx="200" cy="194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lIns="0" tIns="0" rIns="0" bIns="0"/>
              <a:lstStyle/>
              <a:p>
                <a:pPr algn="ctr"/>
                <a:r>
                  <a:rPr lang="en-US" altLang="zh-CN" sz="28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0</a:t>
                </a:r>
                <a:endParaRPr lang="en-US" altLang="zh-CN" sz="2800" b="1">
                  <a:solidFill>
                    <a:schemeClr val="tx1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25625" name="文本框 25624"/>
              <p:cNvSpPr txBox="1"/>
              <p:nvPr/>
            </p:nvSpPr>
            <p:spPr>
              <a:xfrm>
                <a:off x="378" y="1263"/>
                <a:ext cx="200" cy="195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lIns="0" tIns="0" rIns="0" bIns="0"/>
              <a:lstStyle/>
              <a:p>
                <a:pPr algn="ctr"/>
                <a:r>
                  <a:rPr lang="en-US" altLang="zh-CN" sz="28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6</a:t>
                </a:r>
                <a:endParaRPr lang="en-US" altLang="zh-CN" sz="2800" b="1">
                  <a:solidFill>
                    <a:schemeClr val="tx1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25626" name="文本框 25625"/>
              <p:cNvSpPr txBox="1"/>
              <p:nvPr/>
            </p:nvSpPr>
            <p:spPr>
              <a:xfrm>
                <a:off x="344" y="849"/>
                <a:ext cx="428" cy="194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lIns="0" tIns="0" rIns="0" bIns="0"/>
              <a:lstStyle/>
              <a:p>
                <a:pPr algn="ctr"/>
                <a:r>
                  <a:rPr lang="en-US" altLang="zh-CN" sz="28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12</a:t>
                </a:r>
                <a:endParaRPr lang="en-US" altLang="zh-CN" sz="2800" b="1">
                  <a:solidFill>
                    <a:schemeClr val="tx1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25627" name="文本框 25626"/>
              <p:cNvSpPr txBox="1"/>
              <p:nvPr/>
            </p:nvSpPr>
            <p:spPr>
              <a:xfrm>
                <a:off x="344" y="412"/>
                <a:ext cx="376" cy="195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lIns="0" tIns="0" rIns="0" bIns="0"/>
              <a:lstStyle/>
              <a:p>
                <a:pPr algn="ctr"/>
                <a:r>
                  <a:rPr lang="en-US" altLang="zh-CN" sz="28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18</a:t>
                </a:r>
                <a:endParaRPr lang="en-US" altLang="zh-CN" sz="2800" b="1">
                  <a:solidFill>
                    <a:schemeClr val="tx1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25628" name="文本框 25627"/>
              <p:cNvSpPr txBox="1"/>
              <p:nvPr/>
            </p:nvSpPr>
            <p:spPr>
              <a:xfrm>
                <a:off x="1532" y="2400"/>
                <a:ext cx="1269" cy="307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lIns="0" tIns="0" rIns="0" bIns="0"/>
              <a:lstStyle/>
              <a:p>
                <a:pPr algn="ctr"/>
                <a:r>
                  <a:rPr lang="zh-CN" altLang="en-US" sz="28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二氧化碳</a:t>
                </a:r>
                <a:endParaRPr lang="zh-CN" altLang="en-US" sz="2800" b="1">
                  <a:solidFill>
                    <a:schemeClr val="tx1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25629" name="直接连接符 25628"/>
              <p:cNvSpPr/>
              <p:nvPr/>
            </p:nvSpPr>
            <p:spPr>
              <a:xfrm>
                <a:off x="820" y="2496"/>
                <a:ext cx="572" cy="0"/>
              </a:xfrm>
              <a:prstGeom prst="line">
                <a:avLst/>
              </a:prstGeom>
              <a:ln w="38100" cap="flat" cmpd="sng">
                <a:solidFill>
                  <a:srgbClr val="000000"/>
                </a:solidFill>
                <a:prstDash val="dash"/>
                <a:headEnd type="none" w="med" len="med"/>
                <a:tailEnd type="none" w="med" len="med"/>
              </a:ln>
            </p:spPr>
          </p:sp>
          <p:sp>
            <p:nvSpPr>
              <p:cNvPr id="25630" name="直接连接符 25629"/>
              <p:cNvSpPr/>
              <p:nvPr/>
            </p:nvSpPr>
            <p:spPr>
              <a:xfrm>
                <a:off x="768" y="2256"/>
                <a:ext cx="573" cy="0"/>
              </a:xfrm>
              <a:prstGeom prst="line">
                <a:avLst/>
              </a:prstGeom>
              <a:ln w="38100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5631" name="文本框 25630"/>
              <p:cNvSpPr txBox="1"/>
              <p:nvPr/>
            </p:nvSpPr>
            <p:spPr>
              <a:xfrm>
                <a:off x="1641" y="2084"/>
                <a:ext cx="620" cy="307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lIns="0" tIns="0" rIns="0" bIns="0"/>
              <a:lstStyle/>
              <a:p>
                <a:pPr algn="ctr"/>
                <a:r>
                  <a:rPr lang="zh-CN" altLang="en-US" sz="28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酒精</a:t>
                </a:r>
                <a:endParaRPr lang="zh-CN" altLang="en-US" sz="2800" b="1">
                  <a:solidFill>
                    <a:schemeClr val="tx1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25632" name="未知"/>
              <p:cNvSpPr/>
              <p:nvPr/>
            </p:nvSpPr>
            <p:spPr>
              <a:xfrm>
                <a:off x="688" y="292"/>
                <a:ext cx="806" cy="844"/>
              </a:xfrm>
              <a:custGeom>
                <a:avLst/>
                <a:gdLst/>
                <a:ahLst/>
                <a:cxnLst/>
                <a:rect l="0" t="0" r="0" b="0"/>
                <a:pathLst>
                  <a:path w="780" h="780">
                    <a:moveTo>
                      <a:pt x="0" y="780"/>
                    </a:moveTo>
                    <a:cubicBezTo>
                      <a:pt x="62" y="770"/>
                      <a:pt x="119" y="760"/>
                      <a:pt x="194" y="720"/>
                    </a:cubicBezTo>
                    <a:cubicBezTo>
                      <a:pt x="269" y="680"/>
                      <a:pt x="380" y="597"/>
                      <a:pt x="450" y="540"/>
                    </a:cubicBezTo>
                    <a:cubicBezTo>
                      <a:pt x="520" y="483"/>
                      <a:pt x="573" y="430"/>
                      <a:pt x="615" y="375"/>
                    </a:cubicBezTo>
                    <a:cubicBezTo>
                      <a:pt x="657" y="320"/>
                      <a:pt x="677" y="272"/>
                      <a:pt x="704" y="210"/>
                    </a:cubicBezTo>
                    <a:cubicBezTo>
                      <a:pt x="731" y="148"/>
                      <a:pt x="767" y="35"/>
                      <a:pt x="780" y="0"/>
                    </a:cubicBezTo>
                  </a:path>
                </a:pathLst>
              </a:custGeom>
              <a:noFill/>
              <a:ln w="38100" cap="flat" cmpd="sng">
                <a:solidFill>
                  <a:srgbClr val="000000"/>
                </a:solidFill>
                <a:prstDash val="dash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 sz="280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25633" name="未知"/>
              <p:cNvSpPr/>
              <p:nvPr/>
            </p:nvSpPr>
            <p:spPr>
              <a:xfrm>
                <a:off x="657" y="1136"/>
                <a:ext cx="1054" cy="648"/>
              </a:xfrm>
              <a:custGeom>
                <a:avLst/>
                <a:gdLst/>
                <a:ahLst/>
                <a:cxnLst/>
                <a:rect l="0" t="0" r="0" b="0"/>
                <a:pathLst>
                  <a:path w="1020" h="600">
                    <a:moveTo>
                      <a:pt x="0" y="0"/>
                    </a:moveTo>
                    <a:cubicBezTo>
                      <a:pt x="55" y="7"/>
                      <a:pt x="248" y="28"/>
                      <a:pt x="330" y="45"/>
                    </a:cubicBezTo>
                    <a:cubicBezTo>
                      <a:pt x="412" y="62"/>
                      <a:pt x="443" y="80"/>
                      <a:pt x="495" y="105"/>
                    </a:cubicBezTo>
                    <a:cubicBezTo>
                      <a:pt x="547" y="130"/>
                      <a:pt x="588" y="155"/>
                      <a:pt x="645" y="195"/>
                    </a:cubicBezTo>
                    <a:cubicBezTo>
                      <a:pt x="702" y="235"/>
                      <a:pt x="777" y="278"/>
                      <a:pt x="840" y="345"/>
                    </a:cubicBezTo>
                    <a:cubicBezTo>
                      <a:pt x="903" y="412"/>
                      <a:pt x="983" y="547"/>
                      <a:pt x="1020" y="600"/>
                    </a:cubicBezTo>
                  </a:path>
                </a:pathLst>
              </a:custGeom>
              <a:noFill/>
              <a:ln w="38100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 sz="280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25634" name="文本框 25633"/>
              <p:cNvSpPr txBox="1"/>
              <p:nvPr/>
            </p:nvSpPr>
            <p:spPr>
              <a:xfrm>
                <a:off x="45" y="0"/>
                <a:ext cx="339" cy="1133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vert="eaVert" lIns="0" tIns="0" rIns="0" bIns="0"/>
              <a:lstStyle/>
              <a:p>
                <a:r>
                  <a:rPr lang="zh-CN" altLang="en-US" sz="28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相对数量</a:t>
                </a:r>
                <a:endParaRPr lang="zh-CN" altLang="en-US" sz="2800" b="1">
                  <a:solidFill>
                    <a:schemeClr val="tx1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25635" name="文本框 25634"/>
              <p:cNvSpPr txBox="1"/>
              <p:nvPr/>
            </p:nvSpPr>
            <p:spPr>
              <a:xfrm>
                <a:off x="-279" y="927"/>
                <a:ext cx="800" cy="329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zh-CN" altLang="en-US" sz="2800" b="1">
                    <a:solidFill>
                      <a:schemeClr val="tx1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rPr>
                  <a:t>（</a:t>
                </a:r>
                <a:r>
                  <a:rPr lang="en-US" altLang="zh-CN" sz="2800" b="1">
                    <a:solidFill>
                      <a:schemeClr val="tx1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rPr>
                  <a:t>mol</a:t>
                </a:r>
                <a:r>
                  <a:rPr lang="zh-CN" altLang="en-US" sz="2800" b="1">
                    <a:solidFill>
                      <a:schemeClr val="tx1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rPr>
                  <a:t>）</a:t>
                </a:r>
              </a:p>
            </p:txBody>
          </p:sp>
        </p:grpSp>
      </p:grpSp>
      <p:sp>
        <p:nvSpPr>
          <p:cNvPr id="25636" name="矩形 25635"/>
          <p:cNvSpPr/>
          <p:nvPr/>
        </p:nvSpPr>
        <p:spPr>
          <a:xfrm>
            <a:off x="387350" y="2084070"/>
            <a:ext cx="5486400" cy="302006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lnSpc>
                <a:spcPct val="170000"/>
              </a:lnSpc>
            </a:pPr>
            <a:r>
              <a:rPr lang="en-US" altLang="zh-CN" sz="28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A.</a:t>
            </a:r>
            <a:r>
              <a:rPr lang="zh-CN" altLang="en-US" sz="28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酵母菌只进行厌氧发酵</a:t>
            </a:r>
          </a:p>
          <a:p>
            <a:pPr>
              <a:lnSpc>
                <a:spcPct val="170000"/>
              </a:lnSpc>
            </a:pPr>
            <a:r>
              <a:rPr lang="en-US" altLang="zh-CN" sz="28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B.</a:t>
            </a:r>
            <a:r>
              <a:rPr lang="zh-CN" altLang="en-US" sz="28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酵母菌停止厌氧发酵</a:t>
            </a:r>
            <a:endParaRPr lang="zh-CN" altLang="en-US" sz="2800" b="1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ct val="170000"/>
              </a:lnSpc>
            </a:pPr>
            <a:r>
              <a:rPr lang="en-US" altLang="zh-CN" sz="28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C.33%</a:t>
            </a:r>
            <a:r>
              <a:rPr lang="zh-CN" altLang="en-US" sz="28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的酵母菌进行厌氧发酵</a:t>
            </a:r>
          </a:p>
          <a:p>
            <a:pPr>
              <a:lnSpc>
                <a:spcPct val="170000"/>
              </a:lnSpc>
            </a:pPr>
            <a:r>
              <a:rPr lang="en-US" altLang="zh-CN" sz="28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D.</a:t>
            </a:r>
            <a:r>
              <a:rPr lang="en-US" altLang="zh-CN" sz="28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67%</a:t>
            </a:r>
            <a:r>
              <a:rPr lang="zh-CN" altLang="en-US" sz="28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的酵母菌进行厌氧发酵</a:t>
            </a:r>
            <a:endParaRPr lang="zh-CN" altLang="en-US" sz="2800" b="1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5637" name="矩形 25636"/>
          <p:cNvSpPr/>
          <p:nvPr/>
        </p:nvSpPr>
        <p:spPr>
          <a:xfrm>
            <a:off x="4005263" y="1248728"/>
            <a:ext cx="439420" cy="70675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sz="40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D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506095" y="480695"/>
            <a:ext cx="10425430" cy="1383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8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例</a:t>
            </a:r>
            <a:r>
              <a:rPr lang="en-US" altLang="zh-CN" sz="28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.</a:t>
            </a:r>
            <a:r>
              <a:rPr lang="zh-CN" altLang="en-US" sz="28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现有一瓶混有酵母菌和葡萄糖的培养液,通入 不同浓度的氧气时,其产生的酒精和CO2的量如图所示(两种呼吸作用速率相等),问:在氧浓度为a时（    ）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56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37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 flipV="1">
            <a:off x="36830" y="572135"/>
            <a:ext cx="5898515" cy="100965"/>
            <a:chOff x="-21" y="1060"/>
            <a:chExt cx="7924" cy="0"/>
          </a:xfrm>
        </p:grpSpPr>
        <p:cxnSp>
          <p:nvCxnSpPr>
            <p:cNvPr id="25" name="直接连接符 24"/>
            <p:cNvCxnSpPr/>
            <p:nvPr/>
          </p:nvCxnSpPr>
          <p:spPr>
            <a:xfrm>
              <a:off x="1243" y="1060"/>
              <a:ext cx="6660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/>
          </p:nvCxnSpPr>
          <p:spPr>
            <a:xfrm>
              <a:off x="-21" y="1060"/>
              <a:ext cx="6660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文本框 2"/>
          <p:cNvSpPr txBox="1"/>
          <p:nvPr/>
        </p:nvSpPr>
        <p:spPr>
          <a:xfrm>
            <a:off x="36830" y="89535"/>
            <a:ext cx="5899150" cy="5835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32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三、影响细胞呼吸的因素与应用</a:t>
            </a:r>
          </a:p>
        </p:txBody>
      </p:sp>
      <p:sp>
        <p:nvSpPr>
          <p:cNvPr id="2" name="内容占位符 2"/>
          <p:cNvSpPr>
            <a:spLocks noGrp="1"/>
          </p:cNvSpPr>
          <p:nvPr/>
        </p:nvSpPr>
        <p:spPr>
          <a:xfrm>
            <a:off x="411480" y="1522095"/>
            <a:ext cx="10829925" cy="43516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12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altLang="en-US" sz="28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（</a:t>
            </a:r>
            <a:r>
              <a:rPr lang="en-US" altLang="zh-CN" sz="28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1</a:t>
            </a:r>
            <a:r>
              <a:rPr lang="zh-CN" altLang="en-US" sz="28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）</a:t>
            </a:r>
            <a:r>
              <a:rPr lang="zh-CN" altLang="en-US" sz="2800" b="1">
                <a:solidFill>
                  <a:srgbClr val="00206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不同种类的植物呼吸速率不同</a:t>
            </a:r>
            <a:r>
              <a:rPr lang="zh-CN" altLang="en-US" sz="28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，如旱生植物的小于水生植物的，阴生植物的小于阳生植物的。</a:t>
            </a:r>
            <a:endParaRPr lang="zh-CN" altLang="en-US" sz="2800" b="1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28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（</a:t>
            </a:r>
            <a:r>
              <a:rPr lang="en-US" altLang="zh-CN" sz="28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2</a:t>
            </a:r>
            <a:r>
              <a:rPr lang="zh-CN" altLang="en-US" sz="28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）</a:t>
            </a:r>
            <a:r>
              <a:rPr lang="zh-CN" altLang="en-US" sz="2800" b="1">
                <a:solidFill>
                  <a:srgbClr val="00206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同一植物在不同的生长发育时期呼吸速率不同</a:t>
            </a:r>
            <a:r>
              <a:rPr lang="zh-CN" altLang="en-US" sz="28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，如幼苗期、开花期呼吸速率升高，成熟期呼吸速率下降。</a:t>
            </a:r>
            <a:endParaRPr lang="zh-CN" altLang="en-US" sz="2800" b="1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28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（</a:t>
            </a:r>
            <a:r>
              <a:rPr lang="en-US" altLang="zh-CN" sz="28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3</a:t>
            </a:r>
            <a:r>
              <a:rPr lang="zh-CN" altLang="en-US" sz="28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）</a:t>
            </a:r>
            <a:r>
              <a:rPr lang="zh-CN" altLang="en-US" sz="2800" b="1">
                <a:solidFill>
                  <a:srgbClr val="00206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同一植物的不同器官呼吸速率不同</a:t>
            </a:r>
            <a:r>
              <a:rPr lang="zh-CN" altLang="en-US" sz="28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，如生殖器官的大于营养器官的。 </a:t>
            </a:r>
            <a:endParaRPr lang="zh-CN" altLang="en-US" sz="2800" b="1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endParaRPr lang="zh-CN" altLang="en-US" sz="2800" b="1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13715" y="938530"/>
            <a:ext cx="1818005" cy="5835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 sz="3200" b="1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1.</a:t>
            </a:r>
            <a:r>
              <a:rPr lang="zh-CN" altLang="en-US" sz="3200" b="1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内因：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random/>
      </p:transition>
    </mc:Choice>
    <mc:Fallback xmlns="">
      <p:transition spd="med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 flipV="1">
            <a:off x="36830" y="572135"/>
            <a:ext cx="5898515" cy="100965"/>
            <a:chOff x="-21" y="1060"/>
            <a:chExt cx="7924" cy="0"/>
          </a:xfrm>
        </p:grpSpPr>
        <p:cxnSp>
          <p:nvCxnSpPr>
            <p:cNvPr id="25" name="直接连接符 24"/>
            <p:cNvCxnSpPr/>
            <p:nvPr/>
          </p:nvCxnSpPr>
          <p:spPr>
            <a:xfrm>
              <a:off x="1243" y="1060"/>
              <a:ext cx="6660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/>
          </p:nvCxnSpPr>
          <p:spPr>
            <a:xfrm>
              <a:off x="-21" y="1060"/>
              <a:ext cx="6660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文本框 2"/>
          <p:cNvSpPr txBox="1"/>
          <p:nvPr/>
        </p:nvSpPr>
        <p:spPr>
          <a:xfrm>
            <a:off x="36830" y="89535"/>
            <a:ext cx="5899150" cy="5835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32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三、影响细胞呼吸的因素与应用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475615" y="798830"/>
            <a:ext cx="1818005" cy="5835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 sz="3200" b="1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2.</a:t>
            </a:r>
            <a:r>
              <a:rPr lang="zh-CN" altLang="en-US" sz="3200" b="1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外因：</a:t>
            </a:r>
          </a:p>
        </p:txBody>
      </p:sp>
      <p:sp>
        <p:nvSpPr>
          <p:cNvPr id="32777" name="Rectangle 9"/>
          <p:cNvSpPr/>
          <p:nvPr/>
        </p:nvSpPr>
        <p:spPr>
          <a:xfrm>
            <a:off x="1961515" y="798830"/>
            <a:ext cx="10139680" cy="107632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r>
              <a:rPr lang="zh-CN" altLang="en-US" sz="3200" b="1" dirty="0">
                <a:solidFill>
                  <a:srgbClr val="0033CC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温度</a:t>
            </a:r>
            <a:r>
              <a:rPr lang="zh-CN" altLang="en-US" sz="3200" b="1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、</a:t>
            </a:r>
            <a:r>
              <a:rPr lang="en-US" altLang="zh-CN" sz="3200" b="1" dirty="0">
                <a:solidFill>
                  <a:srgbClr val="0033CC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O2</a:t>
            </a:r>
            <a:r>
              <a:rPr lang="zh-CN" altLang="en-US" sz="3200" b="1" dirty="0">
                <a:solidFill>
                  <a:srgbClr val="0033CC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浓度</a:t>
            </a:r>
            <a:r>
              <a:rPr lang="zh-CN" altLang="en-US" sz="3200" b="1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、</a:t>
            </a:r>
            <a:r>
              <a:rPr lang="en-US" altLang="zh-CN" sz="3200" b="1" dirty="0">
                <a:solidFill>
                  <a:srgbClr val="0033CC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CO2</a:t>
            </a:r>
            <a:r>
              <a:rPr lang="zh-CN" altLang="en-US" sz="3200" b="1" dirty="0">
                <a:solidFill>
                  <a:srgbClr val="0033CC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浓度</a:t>
            </a:r>
            <a:r>
              <a:rPr lang="zh-CN" altLang="en-US" sz="3200" b="1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、</a:t>
            </a:r>
            <a:r>
              <a:rPr lang="zh-CN" altLang="en-US" sz="3200" b="1" dirty="0">
                <a:solidFill>
                  <a:srgbClr val="0033CC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含水量</a:t>
            </a:r>
            <a:r>
              <a:rPr lang="zh-CN" altLang="en-US" sz="3200" b="1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等。</a:t>
            </a:r>
            <a:endParaRPr lang="zh-CN" altLang="en-US" sz="32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endParaRPr lang="zh-CN" altLang="en-US" sz="32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" name="Rectangle 9"/>
          <p:cNvSpPr/>
          <p:nvPr/>
        </p:nvSpPr>
        <p:spPr>
          <a:xfrm>
            <a:off x="335598" y="1523365"/>
            <a:ext cx="8497887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（</a:t>
            </a:r>
            <a:r>
              <a:rPr lang="en-US" altLang="zh-CN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1</a:t>
            </a:r>
            <a:r>
              <a: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）温度：通过影响呼吸酶的活性来影响呼吸速率。</a:t>
            </a:r>
          </a:p>
        </p:txBody>
      </p:sp>
      <p:sp>
        <p:nvSpPr>
          <p:cNvPr id="32771" name="Line 3"/>
          <p:cNvSpPr/>
          <p:nvPr/>
        </p:nvSpPr>
        <p:spPr>
          <a:xfrm>
            <a:off x="2451735" y="4259580"/>
            <a:ext cx="3276600" cy="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triangle" w="lg" len="med"/>
          </a:ln>
        </p:spPr>
      </p:sp>
      <p:sp>
        <p:nvSpPr>
          <p:cNvPr id="32772" name="Text Box 4"/>
          <p:cNvSpPr txBox="1"/>
          <p:nvPr/>
        </p:nvSpPr>
        <p:spPr>
          <a:xfrm>
            <a:off x="4810760" y="4259580"/>
            <a:ext cx="2016760" cy="52197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温度</a:t>
            </a:r>
            <a:r>
              <a:rPr lang="en-US" altLang="zh-CN" sz="28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(℃)</a:t>
            </a:r>
          </a:p>
        </p:txBody>
      </p:sp>
      <p:sp>
        <p:nvSpPr>
          <p:cNvPr id="32773" name="Text Box 5"/>
          <p:cNvSpPr txBox="1"/>
          <p:nvPr/>
        </p:nvSpPr>
        <p:spPr>
          <a:xfrm>
            <a:off x="1848485" y="2045335"/>
            <a:ext cx="445135" cy="181483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呼吸速率</a:t>
            </a:r>
          </a:p>
        </p:txBody>
      </p:sp>
      <p:sp>
        <p:nvSpPr>
          <p:cNvPr id="32774" name="未知"/>
          <p:cNvSpPr/>
          <p:nvPr/>
        </p:nvSpPr>
        <p:spPr>
          <a:xfrm>
            <a:off x="2571115" y="2389505"/>
            <a:ext cx="2514600" cy="1737360"/>
          </a:xfrm>
          <a:custGeom>
            <a:avLst/>
            <a:gdLst>
              <a:gd name="txL" fmla="*/ 0 w 1248"/>
              <a:gd name="txT" fmla="*/ 0 h 904"/>
              <a:gd name="txR" fmla="*/ 1248 w 1248"/>
              <a:gd name="txB" fmla="*/ 904 h 904"/>
            </a:gdLst>
            <a:ahLst/>
            <a:cxnLst>
              <a:cxn ang="0">
                <a:pos x="0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</a:cxnLst>
            <a:rect l="txL" t="txT" r="txR" b="txB"/>
            <a:pathLst>
              <a:path w="1248" h="904">
                <a:moveTo>
                  <a:pt x="0" y="904"/>
                </a:moveTo>
                <a:cubicBezTo>
                  <a:pt x="104" y="844"/>
                  <a:pt x="208" y="784"/>
                  <a:pt x="288" y="712"/>
                </a:cubicBezTo>
                <a:cubicBezTo>
                  <a:pt x="368" y="640"/>
                  <a:pt x="424" y="560"/>
                  <a:pt x="480" y="472"/>
                </a:cubicBezTo>
                <a:cubicBezTo>
                  <a:pt x="536" y="384"/>
                  <a:pt x="584" y="256"/>
                  <a:pt x="624" y="184"/>
                </a:cubicBezTo>
                <a:cubicBezTo>
                  <a:pt x="664" y="112"/>
                  <a:pt x="688" y="64"/>
                  <a:pt x="720" y="40"/>
                </a:cubicBezTo>
                <a:cubicBezTo>
                  <a:pt x="752" y="16"/>
                  <a:pt x="784" y="0"/>
                  <a:pt x="816" y="40"/>
                </a:cubicBezTo>
                <a:cubicBezTo>
                  <a:pt x="848" y="80"/>
                  <a:pt x="872" y="192"/>
                  <a:pt x="912" y="280"/>
                </a:cubicBezTo>
                <a:cubicBezTo>
                  <a:pt x="952" y="368"/>
                  <a:pt x="1000" y="472"/>
                  <a:pt x="1056" y="568"/>
                </a:cubicBezTo>
                <a:cubicBezTo>
                  <a:pt x="1112" y="664"/>
                  <a:pt x="1180" y="760"/>
                  <a:pt x="1248" y="856"/>
                </a:cubicBezTo>
              </a:path>
            </a:pathLst>
          </a:cu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/>
          <a:lstStyle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32775" name="Line 7"/>
          <p:cNvSpPr/>
          <p:nvPr/>
        </p:nvSpPr>
        <p:spPr>
          <a:xfrm flipV="1">
            <a:off x="2451735" y="2203768"/>
            <a:ext cx="0" cy="210820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triangle" w="lg" len="med"/>
          </a:ln>
        </p:spPr>
      </p:sp>
      <p:sp>
        <p:nvSpPr>
          <p:cNvPr id="7" name="Rectangle 9"/>
          <p:cNvSpPr/>
          <p:nvPr/>
        </p:nvSpPr>
        <p:spPr>
          <a:xfrm>
            <a:off x="565150" y="4679315"/>
            <a:ext cx="11536045" cy="224536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r>
              <a: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应用：</a:t>
            </a:r>
          </a:p>
          <a:p>
            <a:r>
              <a:rPr lang="zh-CN" altLang="en-US" sz="2800" b="1" dirty="0">
                <a:solidFill>
                  <a:srgbClr val="0000CC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ea"/>
              </a:rPr>
              <a:t>①水果保鲜，适当降低温度能延长保存时间。</a:t>
            </a:r>
            <a:endParaRPr lang="zh-CN" altLang="en-US" sz="2800" b="1" dirty="0">
              <a:solidFill>
                <a:srgbClr val="0000CC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2800" b="1" dirty="0">
                <a:solidFill>
                  <a:srgbClr val="0000CC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ea"/>
              </a:rPr>
              <a:t>②促进生长，夜晚适当降低温度，可以减少呼吸作用对有机物的消耗，提高产量。</a:t>
            </a:r>
            <a:endParaRPr lang="zh-CN" altLang="en-US" sz="2800" b="1" dirty="0">
              <a:solidFill>
                <a:srgbClr val="0000CC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endParaRPr lang="zh-CN" altLang="en-US" sz="28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random/>
      </p:transition>
    </mc:Choice>
    <mc:Fallback xmlns="">
      <p:transition spd="med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 decel="100000"/>
                                        <p:tgtEl>
                                          <p:spTgt spid="327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decel="100000" fill="hold"/>
                                        <p:tgtEl>
                                          <p:spTgt spid="3277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decel="100000" fill="hold"/>
                                        <p:tgtEl>
                                          <p:spTgt spid="327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decel="100000" fill="hold"/>
                                        <p:tgtEl>
                                          <p:spTgt spid="327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27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27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800" decel="100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8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8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8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27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327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327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327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327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3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800" decel="100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8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8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8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777" grpId="0"/>
      <p:bldP spid="2" grpId="0"/>
      <p:bldP spid="32772" grpId="0"/>
      <p:bldP spid="32773" grpId="0"/>
      <p:bldP spid="32774" grpId="0" bldLvl="0" animBg="1"/>
      <p:bldP spid="7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65" name="Text Box 29"/>
          <p:cNvSpPr txBox="1">
            <a:spLocks noChangeArrowheads="1"/>
          </p:cNvSpPr>
          <p:nvPr/>
        </p:nvSpPr>
        <p:spPr bwMode="auto">
          <a:xfrm>
            <a:off x="5390286" y="1084570"/>
            <a:ext cx="6414376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400" b="1" dirty="0">
                <a:latin typeface="Arial Black" panose="020B0A04020102020204" pitchFamily="34" charset="0"/>
              </a:rPr>
              <a:t>1</a:t>
            </a:r>
            <a:r>
              <a:rPr lang="zh-CN" altLang="en-US" sz="2400" b="1" dirty="0">
                <a:latin typeface="Arial Black" panose="020B0A04020102020204" pitchFamily="34" charset="0"/>
              </a:rPr>
              <a:t>、若只产生</a:t>
            </a:r>
            <a:r>
              <a:rPr lang="en-US" altLang="zh-CN" sz="2400" dirty="0">
                <a:latin typeface="Arial Black" panose="020B0A04020102020204" pitchFamily="34" charset="0"/>
              </a:rPr>
              <a:t>CO2</a:t>
            </a:r>
            <a:r>
              <a:rPr lang="zh-CN" altLang="en-US" sz="2400" b="1" dirty="0">
                <a:latin typeface="Arial Black" panose="020B0A04020102020204" pitchFamily="34" charset="0"/>
              </a:rPr>
              <a:t>，不消耗</a:t>
            </a:r>
            <a:r>
              <a:rPr lang="en-US" altLang="zh-CN" sz="2400" dirty="0">
                <a:latin typeface="Arial Black" panose="020B0A04020102020204" pitchFamily="34" charset="0"/>
              </a:rPr>
              <a:t>O2</a:t>
            </a:r>
            <a:r>
              <a:rPr lang="zh-CN" altLang="en-US" sz="2400" b="1" dirty="0">
                <a:latin typeface="Arial Black" panose="020B0A04020102020204" pitchFamily="34" charset="0"/>
              </a:rPr>
              <a:t>，则只进行无氧呼吸（如</a:t>
            </a:r>
            <a:r>
              <a:rPr lang="en-US" altLang="zh-CN" sz="2400" dirty="0">
                <a:latin typeface="Arial Black" panose="020B0A04020102020204" pitchFamily="34" charset="0"/>
              </a:rPr>
              <a:t>A</a:t>
            </a:r>
            <a:r>
              <a:rPr lang="zh-CN" altLang="en-US" sz="2400" b="1" dirty="0">
                <a:latin typeface="Arial Black" panose="020B0A04020102020204" pitchFamily="34" charset="0"/>
              </a:rPr>
              <a:t>点）。</a:t>
            </a:r>
          </a:p>
        </p:txBody>
      </p:sp>
      <p:sp>
        <p:nvSpPr>
          <p:cNvPr id="321566" name="Text Box 30"/>
          <p:cNvSpPr txBox="1">
            <a:spLocks noChangeArrowheads="1"/>
          </p:cNvSpPr>
          <p:nvPr/>
        </p:nvSpPr>
        <p:spPr bwMode="auto">
          <a:xfrm>
            <a:off x="5499932" y="1960374"/>
            <a:ext cx="6304729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400" b="1" dirty="0">
                <a:latin typeface="Arial Black" panose="020B0A04020102020204" pitchFamily="34" charset="0"/>
              </a:rPr>
              <a:t>2</a:t>
            </a:r>
            <a:r>
              <a:rPr lang="zh-CN" altLang="en-US" sz="2400" b="1" dirty="0">
                <a:latin typeface="Arial Black" panose="020B0A04020102020204" pitchFamily="34" charset="0"/>
              </a:rPr>
              <a:t>、若产生的</a:t>
            </a:r>
            <a:r>
              <a:rPr lang="en-US" altLang="zh-CN" sz="2400" dirty="0">
                <a:latin typeface="Arial Black" panose="020B0A04020102020204" pitchFamily="34" charset="0"/>
              </a:rPr>
              <a:t>CO2</a:t>
            </a:r>
            <a:r>
              <a:rPr lang="zh-CN" altLang="en-US" sz="2400" b="1" dirty="0">
                <a:latin typeface="Arial Black" panose="020B0A04020102020204" pitchFamily="34" charset="0"/>
              </a:rPr>
              <a:t>的摩尔数比吸收</a:t>
            </a:r>
            <a:r>
              <a:rPr lang="en-US" altLang="zh-CN" sz="2400" dirty="0">
                <a:latin typeface="Arial Black" panose="020B0A04020102020204" pitchFamily="34" charset="0"/>
              </a:rPr>
              <a:t>O2</a:t>
            </a:r>
            <a:r>
              <a:rPr lang="zh-CN" altLang="en-US" sz="2400" b="1" dirty="0">
                <a:latin typeface="Arial Black" panose="020B0A04020102020204" pitchFamily="34" charset="0"/>
              </a:rPr>
              <a:t>的摩尔数多，则两种呼吸同时并存（图中</a:t>
            </a:r>
            <a:r>
              <a:rPr lang="en-US" altLang="zh-CN" sz="2400" dirty="0">
                <a:latin typeface="Arial Black" panose="020B0A04020102020204" pitchFamily="34" charset="0"/>
              </a:rPr>
              <a:t>AC</a:t>
            </a:r>
            <a:r>
              <a:rPr lang="zh-CN" altLang="en-US" sz="2400" b="1" dirty="0">
                <a:latin typeface="Arial Black" panose="020B0A04020102020204" pitchFamily="34" charset="0"/>
              </a:rPr>
              <a:t>段）。</a:t>
            </a:r>
          </a:p>
        </p:txBody>
      </p:sp>
      <p:sp>
        <p:nvSpPr>
          <p:cNvPr id="321567" name="Text Box 31"/>
          <p:cNvSpPr txBox="1">
            <a:spLocks noChangeArrowheads="1"/>
          </p:cNvSpPr>
          <p:nvPr/>
        </p:nvSpPr>
        <p:spPr bwMode="auto">
          <a:xfrm>
            <a:off x="5535929" y="2937221"/>
            <a:ext cx="6268732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400" b="1" dirty="0">
                <a:latin typeface="Arial Black" panose="020B0A04020102020204" pitchFamily="34" charset="0"/>
              </a:rPr>
              <a:t>3</a:t>
            </a:r>
            <a:r>
              <a:rPr lang="zh-CN" altLang="en-US" sz="2400" b="1" dirty="0">
                <a:latin typeface="Arial Black" panose="020B0A04020102020204" pitchFamily="34" charset="0"/>
              </a:rPr>
              <a:t>、若产生</a:t>
            </a:r>
            <a:r>
              <a:rPr lang="en-US" altLang="zh-CN" sz="2400" b="1" dirty="0">
                <a:latin typeface="Arial Black" panose="020B0A04020102020204" pitchFamily="34" charset="0"/>
              </a:rPr>
              <a:t>CO2</a:t>
            </a:r>
            <a:r>
              <a:rPr lang="zh-CN" altLang="en-US" sz="2400" b="1" dirty="0">
                <a:latin typeface="Arial Black" panose="020B0A04020102020204" pitchFamily="34" charset="0"/>
              </a:rPr>
              <a:t>的摩尔数与吸收</a:t>
            </a:r>
            <a:r>
              <a:rPr lang="en-US" altLang="zh-CN" sz="2400" b="1" dirty="0">
                <a:latin typeface="Arial Black" panose="020B0A04020102020204" pitchFamily="34" charset="0"/>
              </a:rPr>
              <a:t>O2</a:t>
            </a:r>
            <a:r>
              <a:rPr lang="zh-CN" altLang="en-US" sz="2400" b="1" dirty="0">
                <a:latin typeface="Arial Black" panose="020B0A04020102020204" pitchFamily="34" charset="0"/>
              </a:rPr>
              <a:t>的摩尔数相等，则只进行有氧呼吸（图中</a:t>
            </a:r>
            <a:r>
              <a:rPr lang="en-US" altLang="zh-CN" sz="2400" b="1" dirty="0">
                <a:latin typeface="Arial Black" panose="020B0A04020102020204" pitchFamily="34" charset="0"/>
              </a:rPr>
              <a:t>C</a:t>
            </a:r>
            <a:r>
              <a:rPr lang="zh-CN" altLang="en-US" sz="2400" b="1" dirty="0">
                <a:latin typeface="Arial Black" panose="020B0A04020102020204" pitchFamily="34" charset="0"/>
              </a:rPr>
              <a:t>点以后）。</a:t>
            </a:r>
          </a:p>
        </p:txBody>
      </p:sp>
      <p:sp>
        <p:nvSpPr>
          <p:cNvPr id="321568" name="Text Box 32"/>
          <p:cNvSpPr txBox="1">
            <a:spLocks noChangeArrowheads="1"/>
          </p:cNvSpPr>
          <p:nvPr/>
        </p:nvSpPr>
        <p:spPr bwMode="auto">
          <a:xfrm>
            <a:off x="5401315" y="3839325"/>
            <a:ext cx="6725375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400" b="1" dirty="0">
                <a:latin typeface="Arial Black" panose="020B0A04020102020204" pitchFamily="34" charset="0"/>
              </a:rPr>
              <a:t>4</a:t>
            </a:r>
            <a:r>
              <a:rPr lang="zh-CN" altLang="en-US" sz="2400" b="1" dirty="0">
                <a:latin typeface="Arial Black" panose="020B0A04020102020204" pitchFamily="34" charset="0"/>
              </a:rPr>
              <a:t>、</a:t>
            </a:r>
            <a:r>
              <a:rPr lang="en-US" altLang="zh-CN" sz="2400" b="1" dirty="0">
                <a:latin typeface="Arial Black" panose="020B0A04020102020204" pitchFamily="34" charset="0"/>
              </a:rPr>
              <a:t>B</a:t>
            </a:r>
            <a:r>
              <a:rPr lang="zh-CN" altLang="en-US" sz="2400" b="1" dirty="0">
                <a:latin typeface="Arial Black" panose="020B0A04020102020204" pitchFamily="34" charset="0"/>
              </a:rPr>
              <a:t>点表示无氧呼吸与有氧呼吸速率相等（</a:t>
            </a:r>
            <a:r>
              <a:rPr lang="en-US" altLang="zh-CN" sz="2400" b="1" dirty="0">
                <a:latin typeface="Arial Black" panose="020B0A04020102020204" pitchFamily="34" charset="0"/>
              </a:rPr>
              <a:t>CO2</a:t>
            </a:r>
            <a:r>
              <a:rPr lang="zh-CN" altLang="en-US" sz="2400" b="1" dirty="0">
                <a:latin typeface="Arial Black" panose="020B0A04020102020204" pitchFamily="34" charset="0"/>
              </a:rPr>
              <a:t>释放量表示），此时</a:t>
            </a:r>
            <a:r>
              <a:rPr lang="en-US" altLang="zh-CN" sz="2400" b="1" dirty="0">
                <a:latin typeface="Arial Black" panose="020B0A04020102020204" pitchFamily="34" charset="0"/>
              </a:rPr>
              <a:t>CO2</a:t>
            </a:r>
            <a:r>
              <a:rPr lang="zh-CN" altLang="en-US" sz="2400" b="1" dirty="0">
                <a:latin typeface="Arial Black" panose="020B0A04020102020204" pitchFamily="34" charset="0"/>
              </a:rPr>
              <a:t>的总释放量最低。</a:t>
            </a:r>
            <a:r>
              <a:rPr lang="en-US" altLang="zh-CN" sz="2400" b="1" dirty="0">
                <a:latin typeface="Arial Black" panose="020B0A04020102020204" pitchFamily="34" charset="0"/>
              </a:rPr>
              <a:t>D</a:t>
            </a:r>
            <a:r>
              <a:rPr lang="zh-CN" altLang="en-US" sz="2400" b="1" dirty="0">
                <a:latin typeface="Arial Black" panose="020B0A04020102020204" pitchFamily="34" charset="0"/>
              </a:rPr>
              <a:t>点表示</a:t>
            </a:r>
            <a:r>
              <a:rPr lang="en-US" altLang="zh-CN" sz="2400" b="1" dirty="0">
                <a:latin typeface="Arial Black" panose="020B0A04020102020204" pitchFamily="34" charset="0"/>
              </a:rPr>
              <a:t>O2</a:t>
            </a:r>
            <a:r>
              <a:rPr lang="zh-CN" altLang="en-US" sz="2400" b="1" dirty="0">
                <a:latin typeface="Arial Black" panose="020B0A04020102020204" pitchFamily="34" charset="0"/>
              </a:rPr>
              <a:t>浓度超过一定值（</a:t>
            </a:r>
            <a:r>
              <a:rPr lang="en-US" altLang="zh-CN" sz="2400" b="1" dirty="0">
                <a:latin typeface="Arial Black" panose="020B0A04020102020204" pitchFamily="34" charset="0"/>
              </a:rPr>
              <a:t>10%</a:t>
            </a:r>
            <a:r>
              <a:rPr lang="zh-CN" altLang="en-US" sz="2400" b="1" dirty="0">
                <a:latin typeface="Arial Black" panose="020B0A04020102020204" pitchFamily="34" charset="0"/>
              </a:rPr>
              <a:t>）以上时。无氧呼吸消失，说明有</a:t>
            </a:r>
            <a:r>
              <a:rPr lang="en-US" altLang="zh-CN" sz="2400" b="1" dirty="0">
                <a:latin typeface="Arial Black" panose="020B0A04020102020204" pitchFamily="34" charset="0"/>
              </a:rPr>
              <a:t>O2</a:t>
            </a:r>
            <a:r>
              <a:rPr lang="zh-CN" altLang="en-US" sz="2400" b="1" dirty="0">
                <a:latin typeface="Arial Black" panose="020B0A04020102020204" pitchFamily="34" charset="0"/>
              </a:rPr>
              <a:t>存在时，无氧呼吸受到抑制。</a:t>
            </a:r>
          </a:p>
        </p:txBody>
      </p:sp>
      <p:grpSp>
        <p:nvGrpSpPr>
          <p:cNvPr id="9" name="组合 8"/>
          <p:cNvGrpSpPr/>
          <p:nvPr/>
        </p:nvGrpSpPr>
        <p:grpSpPr>
          <a:xfrm>
            <a:off x="143975" y="1564424"/>
            <a:ext cx="5284662" cy="3870643"/>
            <a:chOff x="1412559" y="598121"/>
            <a:chExt cx="5501004" cy="4245343"/>
          </a:xfrm>
        </p:grpSpPr>
        <p:sp>
          <p:nvSpPr>
            <p:cNvPr id="26631" name="Text Box 8"/>
            <p:cNvSpPr txBox="1">
              <a:spLocks noChangeArrowheads="1"/>
            </p:cNvSpPr>
            <p:nvPr/>
          </p:nvSpPr>
          <p:spPr bwMode="auto">
            <a:xfrm>
              <a:off x="5942013" y="4394201"/>
              <a:ext cx="971550" cy="396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000" b="1">
                  <a:latin typeface="Arial Black" panose="020B0A04020102020204" pitchFamily="34" charset="0"/>
                </a:rPr>
                <a:t>O</a:t>
              </a:r>
              <a:r>
                <a:rPr lang="en-US" altLang="zh-CN" sz="1400" b="1">
                  <a:latin typeface="Arial Black" panose="020B0A04020102020204" pitchFamily="34" charset="0"/>
                </a:rPr>
                <a:t>2</a:t>
              </a:r>
              <a:r>
                <a:rPr lang="en-US" altLang="zh-CN" sz="2000" b="1">
                  <a:latin typeface="Arial Black" panose="020B0A04020102020204" pitchFamily="34" charset="0"/>
                </a:rPr>
                <a:t>%</a:t>
              </a:r>
            </a:p>
          </p:txBody>
        </p:sp>
        <p:grpSp>
          <p:nvGrpSpPr>
            <p:cNvPr id="8" name="组合 7"/>
            <p:cNvGrpSpPr/>
            <p:nvPr/>
          </p:nvGrpSpPr>
          <p:grpSpPr>
            <a:xfrm>
              <a:off x="1412559" y="598121"/>
              <a:ext cx="5093017" cy="4245343"/>
              <a:chOff x="1412559" y="598121"/>
              <a:chExt cx="5093017" cy="4245343"/>
            </a:xfrm>
          </p:grpSpPr>
          <p:sp>
            <p:nvSpPr>
              <p:cNvPr id="26634" name="Text Box 7"/>
              <p:cNvSpPr txBox="1">
                <a:spLocks noChangeArrowheads="1"/>
              </p:cNvSpPr>
              <p:nvPr/>
            </p:nvSpPr>
            <p:spPr bwMode="auto">
              <a:xfrm>
                <a:off x="1412559" y="742951"/>
                <a:ext cx="492443" cy="29146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eaVert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zh-CN" sz="2000" b="1">
                    <a:solidFill>
                      <a:schemeClr val="hlink"/>
                    </a:solidFill>
                    <a:latin typeface="Arial Black" panose="020B0A04020102020204" pitchFamily="34" charset="0"/>
                  </a:rPr>
                  <a:t>CO</a:t>
                </a:r>
                <a:r>
                  <a:rPr lang="en-US" altLang="zh-CN" sz="1600" b="1">
                    <a:solidFill>
                      <a:schemeClr val="hlink"/>
                    </a:solidFill>
                    <a:latin typeface="Arial Black" panose="020B0A04020102020204" pitchFamily="34" charset="0"/>
                  </a:rPr>
                  <a:t>2</a:t>
                </a:r>
                <a:r>
                  <a:rPr lang="zh-CN" altLang="en-US" sz="2000" b="1">
                    <a:solidFill>
                      <a:schemeClr val="hlink"/>
                    </a:solidFill>
                    <a:latin typeface="Arial Black" panose="020B0A04020102020204" pitchFamily="34" charset="0"/>
                  </a:rPr>
                  <a:t>释放量</a:t>
                </a:r>
              </a:p>
            </p:txBody>
          </p:sp>
          <p:grpSp>
            <p:nvGrpSpPr>
              <p:cNvPr id="7" name="组合 6"/>
              <p:cNvGrpSpPr/>
              <p:nvPr/>
            </p:nvGrpSpPr>
            <p:grpSpPr>
              <a:xfrm>
                <a:off x="1949451" y="598121"/>
                <a:ext cx="4556125" cy="4245343"/>
                <a:chOff x="1949451" y="598121"/>
                <a:chExt cx="4556125" cy="4245343"/>
              </a:xfrm>
            </p:grpSpPr>
            <p:sp>
              <p:nvSpPr>
                <p:cNvPr id="26632" name="Line 5"/>
                <p:cNvSpPr>
                  <a:spLocks noChangeShapeType="1"/>
                </p:cNvSpPr>
                <p:nvPr/>
              </p:nvSpPr>
              <p:spPr bwMode="auto">
                <a:xfrm flipV="1">
                  <a:off x="2039506" y="598121"/>
                  <a:ext cx="22225" cy="3835400"/>
                </a:xfrm>
                <a:prstGeom prst="line">
                  <a:avLst/>
                </a:prstGeom>
                <a:noFill/>
                <a:ln w="5080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zh-CN" altLang="en-US"/>
                </a:p>
              </p:txBody>
            </p:sp>
            <p:grpSp>
              <p:nvGrpSpPr>
                <p:cNvPr id="4" name="组合 3"/>
                <p:cNvGrpSpPr/>
                <p:nvPr/>
              </p:nvGrpSpPr>
              <p:grpSpPr>
                <a:xfrm>
                  <a:off x="2038351" y="4229100"/>
                  <a:ext cx="4467225" cy="173039"/>
                  <a:chOff x="2038351" y="4229100"/>
                  <a:chExt cx="4467225" cy="173039"/>
                </a:xfrm>
              </p:grpSpPr>
              <p:sp>
                <p:nvSpPr>
                  <p:cNvPr id="26633" name="Line 6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2038351" y="4373564"/>
                    <a:ext cx="4467225" cy="28575"/>
                  </a:xfrm>
                  <a:prstGeom prst="line">
                    <a:avLst/>
                  </a:prstGeom>
                  <a:noFill/>
                  <a:ln w="50800">
                    <a:solidFill>
                      <a:schemeClr val="tx1"/>
                    </a:solidFill>
                    <a:round/>
                    <a:headEnd/>
                    <a:tailEnd type="triangl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>
                    <a:spAutoFit/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6641" name="Line 22"/>
                  <p:cNvSpPr>
                    <a:spLocks noChangeShapeType="1"/>
                  </p:cNvSpPr>
                  <p:nvPr/>
                </p:nvSpPr>
                <p:spPr bwMode="auto">
                  <a:xfrm>
                    <a:off x="2562225" y="4235450"/>
                    <a:ext cx="0" cy="12700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>
                    <a:spAutoFit/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6642" name="Line 23"/>
                  <p:cNvSpPr>
                    <a:spLocks noChangeShapeType="1"/>
                  </p:cNvSpPr>
                  <p:nvPr/>
                </p:nvSpPr>
                <p:spPr bwMode="auto">
                  <a:xfrm>
                    <a:off x="3282950" y="4229100"/>
                    <a:ext cx="0" cy="12700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>
                    <a:spAutoFit/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6643" name="Line 24"/>
                  <p:cNvSpPr>
                    <a:spLocks noChangeShapeType="1"/>
                  </p:cNvSpPr>
                  <p:nvPr/>
                </p:nvSpPr>
                <p:spPr bwMode="auto">
                  <a:xfrm>
                    <a:off x="4003675" y="4244975"/>
                    <a:ext cx="0" cy="12700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>
                    <a:spAutoFit/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6644" name="Line 25"/>
                  <p:cNvSpPr>
                    <a:spLocks noChangeShapeType="1"/>
                  </p:cNvSpPr>
                  <p:nvPr/>
                </p:nvSpPr>
                <p:spPr bwMode="auto">
                  <a:xfrm>
                    <a:off x="4735513" y="4262438"/>
                    <a:ext cx="0" cy="12700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>
                    <a:spAutoFit/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6645" name="Line 26"/>
                  <p:cNvSpPr>
                    <a:spLocks noChangeShapeType="1"/>
                  </p:cNvSpPr>
                  <p:nvPr/>
                </p:nvSpPr>
                <p:spPr bwMode="auto">
                  <a:xfrm>
                    <a:off x="5456238" y="4262438"/>
                    <a:ext cx="0" cy="12700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>
                    <a:spAutoFit/>
                  </a:bodyPr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26647" name="Text Box 41"/>
                <p:cNvSpPr txBox="1">
                  <a:spLocks noChangeArrowheads="1"/>
                </p:cNvSpPr>
                <p:nvPr/>
              </p:nvSpPr>
              <p:spPr bwMode="auto">
                <a:xfrm>
                  <a:off x="2239963" y="4476751"/>
                  <a:ext cx="3719512" cy="36671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r>
                    <a:rPr lang="en-US" altLang="zh-CN">
                      <a:latin typeface="Arial Black" panose="020B0A04020102020204" pitchFamily="34" charset="0"/>
                    </a:rPr>
                    <a:t>  5      10      15      20     25</a:t>
                  </a:r>
                </a:p>
              </p:txBody>
            </p:sp>
            <p:grpSp>
              <p:nvGrpSpPr>
                <p:cNvPr id="5" name="组合 4"/>
                <p:cNvGrpSpPr/>
                <p:nvPr/>
              </p:nvGrpSpPr>
              <p:grpSpPr>
                <a:xfrm>
                  <a:off x="1949451" y="739431"/>
                  <a:ext cx="4177506" cy="3737320"/>
                  <a:chOff x="1949451" y="739431"/>
                  <a:chExt cx="4177506" cy="3737320"/>
                </a:xfrm>
              </p:grpSpPr>
              <p:sp>
                <p:nvSpPr>
                  <p:cNvPr id="26637" name="Text Box 15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949451" y="876301"/>
                    <a:ext cx="563563" cy="51911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 algn="ctr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>
                      <a:spcBef>
                        <a:spcPct val="50000"/>
                      </a:spcBef>
                    </a:pPr>
                    <a:r>
                      <a:rPr lang="en-US" altLang="zh-CN" sz="2800">
                        <a:latin typeface="Arial Black" panose="020B0A04020102020204" pitchFamily="34" charset="0"/>
                      </a:rPr>
                      <a:t>A</a:t>
                    </a:r>
                  </a:p>
                </p:txBody>
              </p:sp>
              <p:sp>
                <p:nvSpPr>
                  <p:cNvPr id="26638" name="Text Box 16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166109" y="3312858"/>
                    <a:ext cx="461962" cy="52070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 algn="ctr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>
                      <a:spcBef>
                        <a:spcPct val="50000"/>
                      </a:spcBef>
                    </a:pPr>
                    <a:r>
                      <a:rPr lang="en-US" altLang="zh-CN" sz="2800" dirty="0">
                        <a:latin typeface="Arial Black" panose="020B0A04020102020204" pitchFamily="34" charset="0"/>
                      </a:rPr>
                      <a:t>B</a:t>
                    </a:r>
                  </a:p>
                </p:txBody>
              </p:sp>
              <p:sp>
                <p:nvSpPr>
                  <p:cNvPr id="26639" name="Text Box 17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964260" y="2187015"/>
                    <a:ext cx="511175" cy="51911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 algn="ctr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>
                      <a:spcBef>
                        <a:spcPct val="50000"/>
                      </a:spcBef>
                    </a:pPr>
                    <a:r>
                      <a:rPr lang="en-US" altLang="zh-CN" sz="2800" dirty="0">
                        <a:latin typeface="Arial Black" panose="020B0A04020102020204" pitchFamily="34" charset="0"/>
                      </a:rPr>
                      <a:t>C</a:t>
                    </a:r>
                  </a:p>
                </p:txBody>
              </p:sp>
              <p:sp>
                <p:nvSpPr>
                  <p:cNvPr id="26640" name="Text Box 1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174206" y="3956051"/>
                    <a:ext cx="477838" cy="52070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 algn="ctr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>
                      <a:spcBef>
                        <a:spcPct val="50000"/>
                      </a:spcBef>
                    </a:pPr>
                    <a:r>
                      <a:rPr lang="en-US" altLang="zh-CN" sz="2800" dirty="0">
                        <a:latin typeface="Arial Black" panose="020B0A04020102020204" pitchFamily="34" charset="0"/>
                      </a:rPr>
                      <a:t>D</a:t>
                    </a:r>
                  </a:p>
                </p:txBody>
              </p:sp>
              <p:grpSp>
                <p:nvGrpSpPr>
                  <p:cNvPr id="31" name="Group 38"/>
                  <p:cNvGrpSpPr>
                    <a:grpSpLocks/>
                  </p:cNvGrpSpPr>
                  <p:nvPr/>
                </p:nvGrpSpPr>
                <p:grpSpPr bwMode="auto">
                  <a:xfrm>
                    <a:off x="2074863" y="1281719"/>
                    <a:ext cx="2673350" cy="3032125"/>
                    <a:chOff x="353" y="837"/>
                    <a:chExt cx="1684" cy="1910"/>
                  </a:xfrm>
                </p:grpSpPr>
                <p:sp>
                  <p:nvSpPr>
                    <p:cNvPr id="32" name="Text Box 12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699" y="2166"/>
                      <a:ext cx="1338" cy="25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 algn="ctr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>
                      <a:spAutoFit/>
                    </a:bodyPr>
                    <a:lstStyle>
                      <a:lvl1pPr eaLnBrk="0" hangingPunct="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eaLnBrk="1" hangingPunct="1">
                        <a:spcBef>
                          <a:spcPct val="50000"/>
                        </a:spcBef>
                      </a:pPr>
                      <a:r>
                        <a:rPr lang="zh-CN" altLang="en-US" sz="2000" b="1" dirty="0">
                          <a:latin typeface="Arial Black" panose="020B0A04020102020204" pitchFamily="34" charset="0"/>
                        </a:rPr>
                        <a:t>无氧呼吸</a:t>
                      </a:r>
                    </a:p>
                  </p:txBody>
                </p:sp>
                <p:sp>
                  <p:nvSpPr>
                    <p:cNvPr id="33" name="Freeform 13"/>
                    <p:cNvSpPr>
                      <a:spLocks/>
                    </p:cNvSpPr>
                    <p:nvPr/>
                  </p:nvSpPr>
                  <p:spPr bwMode="auto">
                    <a:xfrm>
                      <a:off x="353" y="837"/>
                      <a:ext cx="763" cy="1910"/>
                    </a:xfrm>
                    <a:custGeom>
                      <a:avLst/>
                      <a:gdLst>
                        <a:gd name="T0" fmla="*/ 0 w 787"/>
                        <a:gd name="T1" fmla="*/ 0 h 1641"/>
                        <a:gd name="T2" fmla="*/ 326 w 787"/>
                        <a:gd name="T3" fmla="*/ 1305 h 1641"/>
                        <a:gd name="T4" fmla="*/ 787 w 787"/>
                        <a:gd name="T5" fmla="*/ 1641 h 1641"/>
                        <a:gd name="T6" fmla="*/ 0 60000 65536"/>
                        <a:gd name="T7" fmla="*/ 0 60000 65536"/>
                        <a:gd name="T8" fmla="*/ 0 60000 65536"/>
                        <a:gd name="T9" fmla="*/ 0 w 787"/>
                        <a:gd name="T10" fmla="*/ 0 h 1641"/>
                        <a:gd name="T11" fmla="*/ 787 w 787"/>
                        <a:gd name="T12" fmla="*/ 1641 h 1641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787" h="1641">
                          <a:moveTo>
                            <a:pt x="0" y="0"/>
                          </a:moveTo>
                          <a:cubicBezTo>
                            <a:pt x="97" y="516"/>
                            <a:pt x="195" y="1032"/>
                            <a:pt x="326" y="1305"/>
                          </a:cubicBezTo>
                          <a:cubicBezTo>
                            <a:pt x="457" y="1578"/>
                            <a:pt x="710" y="1588"/>
                            <a:pt x="787" y="1641"/>
                          </a:cubicBezTo>
                        </a:path>
                      </a:pathLst>
                    </a:custGeom>
                    <a:noFill/>
                    <a:ln w="38100">
                      <a:solidFill>
                        <a:schemeClr val="hlink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>
                      <a:spAutoFit/>
                    </a:bodyPr>
                    <a:lstStyle>
                      <a:lvl1pPr eaLnBrk="0" hangingPunct="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eaLnBrk="1" hangingPunct="1"/>
                      <a:endParaRPr lang="zh-CN" altLang="en-US"/>
                    </a:p>
                  </p:txBody>
                </p:sp>
              </p:grpSp>
              <p:grpSp>
                <p:nvGrpSpPr>
                  <p:cNvPr id="34" name="Group 40"/>
                  <p:cNvGrpSpPr>
                    <a:grpSpLocks/>
                  </p:cNvGrpSpPr>
                  <p:nvPr/>
                </p:nvGrpSpPr>
                <p:grpSpPr bwMode="auto">
                  <a:xfrm>
                    <a:off x="2103439" y="762795"/>
                    <a:ext cx="2489200" cy="2239963"/>
                    <a:chOff x="350" y="487"/>
                    <a:chExt cx="1568" cy="1411"/>
                  </a:xfrm>
                </p:grpSpPr>
                <p:sp>
                  <p:nvSpPr>
                    <p:cNvPr id="35" name="Line 19"/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465" y="696"/>
                      <a:ext cx="269" cy="515"/>
                    </a:xfrm>
                    <a:prstGeom prst="line">
                      <a:avLst/>
                    </a:prstGeom>
                    <a:noFill/>
                    <a:ln w="2540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>
                      <a:spAutoFit/>
                    </a:bodyPr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36" name="Text Box 20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608" y="487"/>
                      <a:ext cx="1310" cy="25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 algn="ctr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>
                      <a:spAutoFit/>
                    </a:bodyPr>
                    <a:lstStyle>
                      <a:lvl1pPr eaLnBrk="0" hangingPunct="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eaLnBrk="1" hangingPunct="1">
                        <a:spcBef>
                          <a:spcPct val="50000"/>
                        </a:spcBef>
                      </a:pPr>
                      <a:r>
                        <a:rPr lang="en-US" altLang="zh-CN" sz="2000" b="1" dirty="0">
                          <a:latin typeface="Arial Black" panose="020B0A04020102020204" pitchFamily="34" charset="0"/>
                        </a:rPr>
                        <a:t>CO</a:t>
                      </a:r>
                      <a:r>
                        <a:rPr lang="en-US" altLang="zh-CN" sz="1400" b="1" dirty="0">
                          <a:latin typeface="Arial Black" panose="020B0A04020102020204" pitchFamily="34" charset="0"/>
                        </a:rPr>
                        <a:t>2</a:t>
                      </a:r>
                      <a:r>
                        <a:rPr lang="zh-CN" altLang="en-US" sz="2000" b="1" dirty="0">
                          <a:latin typeface="Arial Black" panose="020B0A04020102020204" pitchFamily="34" charset="0"/>
                        </a:rPr>
                        <a:t>的总量</a:t>
                      </a:r>
                    </a:p>
                  </p:txBody>
                </p:sp>
                <p:sp>
                  <p:nvSpPr>
                    <p:cNvPr id="37" name="Freeform 35"/>
                    <p:cNvSpPr>
                      <a:spLocks/>
                    </p:cNvSpPr>
                    <p:nvPr/>
                  </p:nvSpPr>
                  <p:spPr bwMode="auto">
                    <a:xfrm>
                      <a:off x="350" y="810"/>
                      <a:ext cx="787" cy="1088"/>
                    </a:xfrm>
                    <a:custGeom>
                      <a:avLst/>
                      <a:gdLst>
                        <a:gd name="T0" fmla="*/ 0 w 787"/>
                        <a:gd name="T1" fmla="*/ 0 h 1088"/>
                        <a:gd name="T2" fmla="*/ 317 w 787"/>
                        <a:gd name="T3" fmla="*/ 960 h 1088"/>
                        <a:gd name="T4" fmla="*/ 787 w 787"/>
                        <a:gd name="T5" fmla="*/ 768 h 1088"/>
                        <a:gd name="T6" fmla="*/ 0 60000 65536"/>
                        <a:gd name="T7" fmla="*/ 0 60000 65536"/>
                        <a:gd name="T8" fmla="*/ 0 60000 65536"/>
                        <a:gd name="T9" fmla="*/ 0 w 787"/>
                        <a:gd name="T10" fmla="*/ 0 h 1088"/>
                        <a:gd name="T11" fmla="*/ 787 w 787"/>
                        <a:gd name="T12" fmla="*/ 1088 h 1088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787" h="1088">
                          <a:moveTo>
                            <a:pt x="0" y="0"/>
                          </a:moveTo>
                          <a:cubicBezTo>
                            <a:pt x="93" y="416"/>
                            <a:pt x="186" y="832"/>
                            <a:pt x="317" y="960"/>
                          </a:cubicBezTo>
                          <a:cubicBezTo>
                            <a:pt x="448" y="1088"/>
                            <a:pt x="709" y="800"/>
                            <a:pt x="787" y="768"/>
                          </a:cubicBezTo>
                        </a:path>
                      </a:pathLst>
                    </a:custGeom>
                    <a:noFill/>
                    <a:ln w="3810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>
                      <a:spAutoFit/>
                    </a:bodyPr>
                    <a:lstStyle>
                      <a:lvl1pPr eaLnBrk="0" hangingPunct="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eaLnBrk="1" hangingPunct="1"/>
                      <a:endParaRPr lang="zh-CN" altLang="en-US"/>
                    </a:p>
                  </p:txBody>
                </p:sp>
              </p:grpSp>
              <p:sp>
                <p:nvSpPr>
                  <p:cNvPr id="38" name="Freeform 9"/>
                  <p:cNvSpPr>
                    <a:spLocks/>
                  </p:cNvSpPr>
                  <p:nvPr/>
                </p:nvSpPr>
                <p:spPr bwMode="auto">
                  <a:xfrm>
                    <a:off x="2021682" y="739431"/>
                    <a:ext cx="4105275" cy="3629025"/>
                  </a:xfrm>
                  <a:custGeom>
                    <a:avLst/>
                    <a:gdLst>
                      <a:gd name="T0" fmla="*/ 0 w 1613"/>
                      <a:gd name="T1" fmla="*/ 1171 h 1171"/>
                      <a:gd name="T2" fmla="*/ 922 w 1613"/>
                      <a:gd name="T3" fmla="*/ 192 h 1171"/>
                      <a:gd name="T4" fmla="*/ 1613 w 1613"/>
                      <a:gd name="T5" fmla="*/ 19 h 1171"/>
                      <a:gd name="T6" fmla="*/ 0 60000 65536"/>
                      <a:gd name="T7" fmla="*/ 0 60000 65536"/>
                      <a:gd name="T8" fmla="*/ 0 60000 65536"/>
                      <a:gd name="T9" fmla="*/ 0 w 1613"/>
                      <a:gd name="T10" fmla="*/ 0 h 1171"/>
                      <a:gd name="T11" fmla="*/ 1613 w 1613"/>
                      <a:gd name="T12" fmla="*/ 1171 h 1171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613" h="1171">
                        <a:moveTo>
                          <a:pt x="0" y="1171"/>
                        </a:moveTo>
                        <a:cubicBezTo>
                          <a:pt x="326" y="777"/>
                          <a:pt x="653" y="384"/>
                          <a:pt x="922" y="192"/>
                        </a:cubicBezTo>
                        <a:cubicBezTo>
                          <a:pt x="1191" y="0"/>
                          <a:pt x="1498" y="46"/>
                          <a:pt x="1613" y="19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/>
                  </a:p>
                </p:txBody>
              </p:sp>
            </p:grpSp>
          </p:grpSp>
        </p:grpSp>
      </p:grpSp>
      <p:sp>
        <p:nvSpPr>
          <p:cNvPr id="30" name="Rectangle 9"/>
          <p:cNvSpPr/>
          <p:nvPr/>
        </p:nvSpPr>
        <p:spPr>
          <a:xfrm>
            <a:off x="380513" y="522154"/>
            <a:ext cx="11604625" cy="95313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r>
              <a: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（</a:t>
            </a:r>
            <a:r>
              <a:rPr lang="en-US" altLang="zh-CN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2</a:t>
            </a:r>
            <a:r>
              <a: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）</a:t>
            </a:r>
            <a:r>
              <a:rPr lang="en-US" altLang="zh-CN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O</a:t>
            </a:r>
            <a:r>
              <a:rPr lang="en-US" altLang="zh-CN" sz="2800" b="1" baseline="-25000" dirty="0">
                <a:latin typeface="楷体" panose="02010609060101010101" pitchFamily="49" charset="-122"/>
                <a:ea typeface="楷体" panose="02010609060101010101" pitchFamily="49" charset="-122"/>
              </a:rPr>
              <a:t>2</a:t>
            </a:r>
            <a:r>
              <a: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浓度：</a:t>
            </a:r>
            <a:r>
              <a:rPr lang="zh-CN" altLang="en-US" sz="2800" b="1" dirty="0">
                <a:solidFill>
                  <a:srgbClr val="CC33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一定范围内，有氧呼吸随O</a:t>
            </a:r>
            <a:r>
              <a:rPr lang="zh-CN" altLang="en-US" sz="2800" b="1" baseline="-25000" dirty="0">
                <a:solidFill>
                  <a:srgbClr val="CC33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2</a:t>
            </a:r>
            <a:r>
              <a:rPr lang="zh-CN" altLang="en-US" sz="2800" b="1" dirty="0">
                <a:solidFill>
                  <a:srgbClr val="CC33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浓度升高而增大，无氧呼吸     则受到抑制</a:t>
            </a:r>
            <a:r>
              <a:rPr lang="zh-CN" altLang="en-US" sz="2800" b="1" dirty="0">
                <a:solidFill>
                  <a:srgbClr val="CC33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</a:p>
        </p:txBody>
      </p:sp>
      <p:sp>
        <p:nvSpPr>
          <p:cNvPr id="39" name="文本框 38"/>
          <p:cNvSpPr txBox="1"/>
          <p:nvPr/>
        </p:nvSpPr>
        <p:spPr>
          <a:xfrm>
            <a:off x="19295" y="7051"/>
            <a:ext cx="5899150" cy="5835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32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三、影响细胞呼吸的因素与应用</a:t>
            </a:r>
          </a:p>
        </p:txBody>
      </p:sp>
      <p:sp>
        <p:nvSpPr>
          <p:cNvPr id="40" name="TextBox 10"/>
          <p:cNvSpPr txBox="1"/>
          <p:nvPr/>
        </p:nvSpPr>
        <p:spPr>
          <a:xfrm>
            <a:off x="476974" y="5677669"/>
            <a:ext cx="1255395" cy="52197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lvl="0" algn="l"/>
            <a:r>
              <a:rPr lang="zh-CN" altLang="en-US" sz="2800" b="1" dirty="0">
                <a:solidFill>
                  <a:srgbClr val="0000CC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ea"/>
              </a:rPr>
              <a:t>应用：</a:t>
            </a:r>
          </a:p>
        </p:txBody>
      </p:sp>
      <p:sp>
        <p:nvSpPr>
          <p:cNvPr id="41" name="TextBox 11"/>
          <p:cNvSpPr txBox="1"/>
          <p:nvPr/>
        </p:nvSpPr>
        <p:spPr>
          <a:xfrm>
            <a:off x="1632356" y="5879599"/>
            <a:ext cx="3757930" cy="52197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altLang="en-US" sz="2800" b="1" dirty="0">
                <a:solidFill>
                  <a:srgbClr val="0000CC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</a:rPr>
              <a:t>①中耕松土促进根呼吸</a:t>
            </a:r>
          </a:p>
        </p:txBody>
      </p:sp>
      <p:sp>
        <p:nvSpPr>
          <p:cNvPr id="42" name="TextBox 12"/>
          <p:cNvSpPr txBox="1"/>
          <p:nvPr/>
        </p:nvSpPr>
        <p:spPr>
          <a:xfrm>
            <a:off x="5790336" y="5879282"/>
            <a:ext cx="4115435" cy="52197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lvl="0" algn="l"/>
            <a:r>
              <a:rPr lang="zh-CN" altLang="en-US" sz="2800" b="1" dirty="0">
                <a:solidFill>
                  <a:srgbClr val="0000CC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ea"/>
              </a:rPr>
              <a:t>②无氧发酵控制无氧环境</a:t>
            </a:r>
          </a:p>
        </p:txBody>
      </p:sp>
      <p:sp>
        <p:nvSpPr>
          <p:cNvPr id="43" name="TextBox 13"/>
          <p:cNvSpPr txBox="1"/>
          <p:nvPr/>
        </p:nvSpPr>
        <p:spPr>
          <a:xfrm>
            <a:off x="1632356" y="6315527"/>
            <a:ext cx="4830445" cy="52197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lvl="0" algn="l"/>
            <a:r>
              <a:rPr lang="zh-CN" altLang="en-US" sz="2800" b="1" dirty="0">
                <a:solidFill>
                  <a:srgbClr val="0000CC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ea"/>
              </a:rPr>
              <a:t>③低氧储存粮食、蔬菜、水果</a:t>
            </a:r>
          </a:p>
        </p:txBody>
      </p:sp>
    </p:spTree>
    <p:extLst>
      <p:ext uri="{BB962C8B-B14F-4D97-AF65-F5344CB8AC3E}">
        <p14:creationId xmlns:p14="http://schemas.microsoft.com/office/powerpoint/2010/main" val="3594759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 decel="100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decel="10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decel="10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decel="10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3215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3215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3215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3215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charRg st="0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40">
                                            <p:txEl>
                                              <p:charRg st="0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1565" grpId="0"/>
      <p:bldP spid="321566" grpId="0"/>
      <p:bldP spid="321567" grpId="0"/>
      <p:bldP spid="321568" grpId="0"/>
      <p:bldP spid="30" grpId="0"/>
      <p:bldP spid="41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7410" y="427355"/>
            <a:ext cx="3415030" cy="2341245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9745980" y="427355"/>
            <a:ext cx="2286635" cy="2326640"/>
            <a:chOff x="4980" y="3508"/>
            <a:chExt cx="5116" cy="3342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80" y="3508"/>
              <a:ext cx="5116" cy="3342"/>
            </a:xfrm>
            <a:prstGeom prst="rect">
              <a:avLst/>
            </a:prstGeom>
          </p:spPr>
        </p:pic>
        <p:sp>
          <p:nvSpPr>
            <p:cNvPr id="184" name=" 184"/>
            <p:cNvSpPr/>
            <p:nvPr/>
          </p:nvSpPr>
          <p:spPr>
            <a:xfrm>
              <a:off x="9165" y="6424"/>
              <a:ext cx="831" cy="38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6499860" y="3495040"/>
            <a:ext cx="5116830" cy="2438400"/>
            <a:chOff x="10236" y="5504"/>
            <a:chExt cx="8058" cy="3840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236" y="5504"/>
              <a:ext cx="4219" cy="3840"/>
            </a:xfrm>
            <a:prstGeom prst="rect">
              <a:avLst/>
            </a:prstGeom>
          </p:spPr>
        </p:pic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274" y="5504"/>
              <a:ext cx="4020" cy="3730"/>
            </a:xfrm>
            <a:prstGeom prst="rect">
              <a:avLst/>
            </a:prstGeom>
          </p:spPr>
        </p:pic>
      </p:grpSp>
      <p:grpSp>
        <p:nvGrpSpPr>
          <p:cNvPr id="11" name="组合 10"/>
          <p:cNvGrpSpPr/>
          <p:nvPr/>
        </p:nvGrpSpPr>
        <p:grpSpPr>
          <a:xfrm>
            <a:off x="259715" y="847090"/>
            <a:ext cx="5455285" cy="4429125"/>
            <a:chOff x="2486" y="1249"/>
            <a:chExt cx="9516" cy="8746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946" y="1249"/>
              <a:ext cx="4056" cy="4819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560" y="5823"/>
              <a:ext cx="5442" cy="4059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609" y="1249"/>
              <a:ext cx="5337" cy="4574"/>
            </a:xfrm>
            <a:prstGeom prst="rect">
              <a:avLst/>
            </a:prstGeom>
          </p:spPr>
        </p:pic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486" y="5771"/>
              <a:ext cx="4224" cy="4224"/>
            </a:xfrm>
            <a:prstGeom prst="rect">
              <a:avLst/>
            </a:prstGeom>
          </p:spPr>
        </p:pic>
      </p:grpSp>
      <p:sp>
        <p:nvSpPr>
          <p:cNvPr id="14" name="TextBox 10"/>
          <p:cNvSpPr txBox="1"/>
          <p:nvPr/>
        </p:nvSpPr>
        <p:spPr>
          <a:xfrm>
            <a:off x="711518" y="237490"/>
            <a:ext cx="1255395" cy="52197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lvl="0" algn="l"/>
            <a:r>
              <a:rPr lang="zh-CN" altLang="en-US" sz="2800" b="1" dirty="0">
                <a:solidFill>
                  <a:srgbClr val="0000CC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ea"/>
              </a:rPr>
              <a:t>应用：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9865" y="3559810"/>
            <a:ext cx="4282440" cy="308800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1485" y="402590"/>
            <a:ext cx="3372485" cy="360870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2505" y="402590"/>
            <a:ext cx="4493260" cy="3055620"/>
          </a:xfrm>
          <a:prstGeom prst="rect">
            <a:avLst/>
          </a:prstGeom>
        </p:spPr>
      </p:pic>
      <p:sp>
        <p:nvSpPr>
          <p:cNvPr id="14" name="TextBox 10"/>
          <p:cNvSpPr txBox="1"/>
          <p:nvPr/>
        </p:nvSpPr>
        <p:spPr>
          <a:xfrm>
            <a:off x="367348" y="161290"/>
            <a:ext cx="1255395" cy="52197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lvl="0" algn="l"/>
            <a:r>
              <a:rPr lang="zh-CN" altLang="en-US" sz="2800" b="1" dirty="0">
                <a:solidFill>
                  <a:srgbClr val="0000CC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ea"/>
              </a:rPr>
              <a:t>应用：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314" name="对象 13313"/>
          <p:cNvGraphicFramePr>
            <a:graphicFrameLocks noChangeAspect="1"/>
          </p:cNvGraphicFramePr>
          <p:nvPr/>
        </p:nvGraphicFramePr>
        <p:xfrm>
          <a:off x="7920673" y="565785"/>
          <a:ext cx="3163887" cy="2565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9" r:id="rId5" imgW="2419350" imgH="2076450" progId="PBrush">
                  <p:embed/>
                </p:oleObj>
              </mc:Choice>
              <mc:Fallback>
                <p:oleObj r:id="rId5" imgW="2419350" imgH="2076450" progId="PBrush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920673" y="565785"/>
                        <a:ext cx="3163887" cy="25654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315" name="文本框 13314"/>
          <p:cNvSpPr txBox="1"/>
          <p:nvPr/>
        </p:nvSpPr>
        <p:spPr>
          <a:xfrm>
            <a:off x="341630" y="459105"/>
            <a:ext cx="6861810" cy="16414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ct val="50000"/>
              </a:spcBef>
            </a:pPr>
            <a:r>
              <a:rPr lang="zh-CN" altLang="en-US" sz="28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例</a:t>
            </a:r>
            <a:r>
              <a:rPr lang="en-US" altLang="zh-CN" sz="28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1</a:t>
            </a:r>
            <a:r>
              <a:rPr lang="zh-CN" altLang="en-US" sz="28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：右图表示在储存蔬菜、水果时，大气中</a:t>
            </a:r>
            <a:r>
              <a:rPr lang="en-US" altLang="zh-CN" sz="28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O</a:t>
            </a:r>
            <a:r>
              <a:rPr lang="en-US" altLang="zh-CN" sz="2800" b="1" baseline="-16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2</a:t>
            </a:r>
            <a:r>
              <a:rPr lang="zh-CN" altLang="en-US" sz="28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的浓度对植物组织内</a:t>
            </a:r>
            <a:r>
              <a:rPr lang="en-US" altLang="zh-CN" sz="28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CO</a:t>
            </a:r>
            <a:r>
              <a:rPr lang="en-US" altLang="zh-CN" sz="2800" b="1" baseline="-16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2</a:t>
            </a:r>
            <a:r>
              <a:rPr lang="zh-CN" altLang="en-US" sz="28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产生的影响，试分析：</a:t>
            </a:r>
          </a:p>
        </p:txBody>
      </p:sp>
      <p:sp>
        <p:nvSpPr>
          <p:cNvPr id="13316" name="文本框 13315"/>
          <p:cNvSpPr txBox="1"/>
          <p:nvPr/>
        </p:nvSpPr>
        <p:spPr>
          <a:xfrm>
            <a:off x="7446645" y="837565"/>
            <a:ext cx="490220" cy="2320290"/>
          </a:xfrm>
          <a:prstGeom prst="rect">
            <a:avLst/>
          </a:prstGeom>
          <a:noFill/>
          <a:ln w="9525">
            <a:noFill/>
          </a:ln>
        </p:spPr>
        <p:txBody>
          <a:bodyPr vert="eaVert"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0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释放的相对值</a:t>
            </a:r>
          </a:p>
        </p:txBody>
      </p:sp>
      <p:sp>
        <p:nvSpPr>
          <p:cNvPr id="13317" name="文本框 13316"/>
          <p:cNvSpPr txBox="1"/>
          <p:nvPr/>
        </p:nvSpPr>
        <p:spPr>
          <a:xfrm>
            <a:off x="7446328" y="565468"/>
            <a:ext cx="792162" cy="39878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0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CO</a:t>
            </a:r>
            <a:r>
              <a:rPr lang="en-US" altLang="zh-CN" sz="2000" b="1" baseline="-16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</a:p>
        </p:txBody>
      </p:sp>
      <p:sp>
        <p:nvSpPr>
          <p:cNvPr id="13318" name="文本框 13317"/>
          <p:cNvSpPr txBox="1"/>
          <p:nvPr/>
        </p:nvSpPr>
        <p:spPr>
          <a:xfrm>
            <a:off x="341630" y="2100580"/>
            <a:ext cx="7000875" cy="95313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（</a:t>
            </a:r>
            <a:r>
              <a:rPr lang="en-US" altLang="zh-CN" sz="28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1</a:t>
            </a:r>
            <a:r>
              <a:rPr lang="zh-CN" altLang="en-US" sz="28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）</a:t>
            </a:r>
            <a:r>
              <a:rPr lang="en-US" altLang="zh-CN" sz="28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A</a:t>
            </a:r>
            <a:r>
              <a:rPr lang="zh-CN" altLang="en-US" sz="28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点表示植物组织</a:t>
            </a:r>
            <a:r>
              <a:rPr lang="zh-CN" altLang="en-US" sz="28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释放</a:t>
            </a:r>
            <a:r>
              <a:rPr lang="en-US" altLang="zh-CN" sz="28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CO</a:t>
            </a:r>
            <a:r>
              <a:rPr lang="en-US" altLang="zh-CN" sz="2800" b="1" baseline="-16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2</a:t>
            </a:r>
            <a:r>
              <a:rPr lang="zh-CN" altLang="en-US" sz="28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较多，这些</a:t>
            </a:r>
            <a:r>
              <a:rPr lang="en-US" altLang="zh-CN" sz="28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CO</a:t>
            </a:r>
            <a:r>
              <a:rPr lang="en-US" altLang="zh-CN" sz="2800" b="1" baseline="-16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2</a:t>
            </a:r>
            <a:r>
              <a:rPr lang="zh-CN" altLang="en-US" sz="28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是</a:t>
            </a:r>
            <a:r>
              <a:rPr lang="en-US" altLang="zh-CN" sz="28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_________</a:t>
            </a:r>
            <a:r>
              <a:rPr lang="zh-CN" altLang="en-US" sz="28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的产物。</a:t>
            </a:r>
            <a:endParaRPr lang="zh-CN" altLang="en-US" sz="2800" b="1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3319" name="文本框 13318"/>
          <p:cNvSpPr txBox="1"/>
          <p:nvPr/>
        </p:nvSpPr>
        <p:spPr>
          <a:xfrm>
            <a:off x="341630" y="3222625"/>
            <a:ext cx="11245850" cy="246062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zh-CN" altLang="en-US" sz="28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（</a:t>
            </a:r>
            <a:r>
              <a:rPr lang="en-US" altLang="zh-CN" sz="28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2</a:t>
            </a:r>
            <a:r>
              <a:rPr lang="zh-CN" altLang="en-US" sz="28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）由</a:t>
            </a:r>
            <a:r>
              <a:rPr lang="en-US" altLang="zh-CN" sz="28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A</a:t>
            </a:r>
            <a:r>
              <a:rPr lang="zh-CN" altLang="en-US" sz="28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到</a:t>
            </a:r>
            <a:r>
              <a:rPr lang="en-US" altLang="zh-CN" sz="28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B</a:t>
            </a:r>
            <a:r>
              <a:rPr lang="zh-CN" altLang="en-US" sz="28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， </a:t>
            </a:r>
            <a:r>
              <a:rPr lang="en-US" altLang="zh-CN" sz="28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CO</a:t>
            </a:r>
            <a:r>
              <a:rPr lang="en-US" altLang="zh-CN" sz="2800" b="1" baseline="-16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2</a:t>
            </a:r>
            <a:r>
              <a:rPr lang="zh-CN" altLang="en-US" sz="28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的释放量急剧减小，其原因是</a:t>
            </a:r>
            <a:r>
              <a:rPr lang="en-US" altLang="zh-CN" sz="28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____________________________________</a:t>
            </a:r>
            <a:r>
              <a:rPr lang="zh-CN" altLang="en-US" sz="28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。</a:t>
            </a:r>
          </a:p>
          <a:p>
            <a:pPr>
              <a:lnSpc>
                <a:spcPct val="110000"/>
              </a:lnSpc>
            </a:pPr>
            <a:r>
              <a:rPr lang="zh-CN" altLang="en-US" sz="28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（</a:t>
            </a:r>
            <a:r>
              <a:rPr lang="en-US" altLang="zh-CN" sz="28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3</a:t>
            </a:r>
            <a:r>
              <a:rPr lang="zh-CN" altLang="en-US" sz="28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）由</a:t>
            </a:r>
            <a:r>
              <a:rPr lang="en-US" altLang="zh-CN" sz="28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B</a:t>
            </a:r>
            <a:r>
              <a:rPr lang="zh-CN" altLang="en-US" sz="28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到</a:t>
            </a:r>
            <a:r>
              <a:rPr lang="en-US" altLang="zh-CN" sz="28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C</a:t>
            </a:r>
            <a:r>
              <a:rPr lang="zh-CN" altLang="en-US" sz="28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， </a:t>
            </a:r>
            <a:r>
              <a:rPr lang="en-US" altLang="zh-CN" sz="28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CO</a:t>
            </a:r>
            <a:r>
              <a:rPr lang="en-US" altLang="zh-CN" sz="2800" b="1" baseline="-16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2</a:t>
            </a:r>
            <a:r>
              <a:rPr lang="zh-CN" altLang="en-US" sz="28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的释放量又不断增加，其主要原因是</a:t>
            </a:r>
            <a:r>
              <a:rPr lang="en-US" altLang="zh-CN" sz="28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________________________________</a:t>
            </a:r>
            <a:r>
              <a:rPr lang="zh-CN" altLang="en-US" sz="28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； 到</a:t>
            </a:r>
            <a:r>
              <a:rPr lang="en-US" altLang="zh-CN" sz="28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C</a:t>
            </a:r>
            <a:r>
              <a:rPr lang="zh-CN" altLang="en-US" sz="28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点以后</a:t>
            </a:r>
            <a:r>
              <a:rPr lang="en-US" altLang="zh-CN" sz="28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CO</a:t>
            </a:r>
            <a:r>
              <a:rPr lang="en-US" altLang="zh-CN" sz="2800" b="1" baseline="-16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2</a:t>
            </a:r>
            <a:r>
              <a:rPr lang="zh-CN" altLang="en-US" sz="28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的释放量不再增加，其主要原因是</a:t>
            </a:r>
            <a:r>
              <a:rPr lang="en-US" altLang="zh-CN" sz="28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____________________________________</a:t>
            </a:r>
            <a:r>
              <a:rPr lang="zh-CN" altLang="en-US" sz="28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。</a:t>
            </a:r>
          </a:p>
        </p:txBody>
      </p:sp>
      <p:sp>
        <p:nvSpPr>
          <p:cNvPr id="13320" name="文本框 13319"/>
          <p:cNvSpPr txBox="1"/>
          <p:nvPr/>
        </p:nvSpPr>
        <p:spPr>
          <a:xfrm>
            <a:off x="555625" y="3637280"/>
            <a:ext cx="5832475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b="1">
                <a:solidFill>
                  <a:srgbClr val="0069B2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随</a:t>
            </a:r>
            <a:r>
              <a:rPr lang="en-US" altLang="zh-CN" sz="2800" b="1">
                <a:solidFill>
                  <a:srgbClr val="0069B2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O</a:t>
            </a:r>
            <a:r>
              <a:rPr lang="en-US" altLang="zh-CN" sz="2800" b="1" baseline="-25000">
                <a:solidFill>
                  <a:srgbClr val="0069B2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2</a:t>
            </a:r>
            <a:r>
              <a:rPr lang="zh-CN" altLang="en-US" sz="2800" b="1">
                <a:solidFill>
                  <a:srgbClr val="0069B2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的增加，无氧呼吸受到抑制</a:t>
            </a:r>
          </a:p>
        </p:txBody>
      </p:sp>
      <p:sp>
        <p:nvSpPr>
          <p:cNvPr id="13321" name="文本框 13320"/>
          <p:cNvSpPr txBox="1"/>
          <p:nvPr/>
        </p:nvSpPr>
        <p:spPr>
          <a:xfrm>
            <a:off x="555625" y="4623435"/>
            <a:ext cx="5876290" cy="52197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b="1">
                <a:solidFill>
                  <a:srgbClr val="0069B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随氧浓度增大，有氧呼吸不断加强</a:t>
            </a:r>
          </a:p>
        </p:txBody>
      </p:sp>
      <p:sp>
        <p:nvSpPr>
          <p:cNvPr id="13322" name="文本框 13321"/>
          <p:cNvSpPr txBox="1"/>
          <p:nvPr/>
        </p:nvSpPr>
        <p:spPr>
          <a:xfrm>
            <a:off x="1193483" y="2531428"/>
            <a:ext cx="2233612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b="1">
                <a:solidFill>
                  <a:srgbClr val="0069B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无氧呼吸</a:t>
            </a:r>
          </a:p>
        </p:txBody>
      </p:sp>
      <p:sp>
        <p:nvSpPr>
          <p:cNvPr id="13323" name="文本框 13322"/>
          <p:cNvSpPr txBox="1"/>
          <p:nvPr/>
        </p:nvSpPr>
        <p:spPr>
          <a:xfrm>
            <a:off x="3208020" y="5053013"/>
            <a:ext cx="8283575" cy="62992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lnSpc>
                <a:spcPct val="125000"/>
              </a:lnSpc>
              <a:spcBef>
                <a:spcPct val="50000"/>
              </a:spcBef>
            </a:pPr>
            <a:r>
              <a:rPr lang="zh-CN" altLang="en-US" sz="2800" b="1">
                <a:solidFill>
                  <a:srgbClr val="0069B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受线粒体数量限制，有氧呼吸不再加强</a:t>
            </a:r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random/>
      </p:transition>
    </mc:Choice>
    <mc:Fallback xmlns="">
      <p:transition spd="med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3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3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20" grpId="0"/>
      <p:bldP spid="13321" grpId="0"/>
      <p:bldP spid="13322" grpId="0"/>
      <p:bldP spid="1332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4" name="直接连接符 73"/>
          <p:cNvCxnSpPr/>
          <p:nvPr/>
        </p:nvCxnSpPr>
        <p:spPr>
          <a:xfrm>
            <a:off x="0" y="635000"/>
            <a:ext cx="42291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/>
          <p:nvPr/>
        </p:nvCxnSpPr>
        <p:spPr>
          <a:xfrm>
            <a:off x="7962900" y="635000"/>
            <a:ext cx="42291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文本框 75"/>
          <p:cNvSpPr txBox="1"/>
          <p:nvPr/>
        </p:nvSpPr>
        <p:spPr>
          <a:xfrm>
            <a:off x="5090160" y="345292"/>
            <a:ext cx="2011680" cy="64516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3600" b="1" dirty="0">
                <a:solidFill>
                  <a:srgbClr val="002060"/>
                </a:solidFill>
                <a:latin typeface="Agency FB" panose="020B0503020202020204" pitchFamily="34" charset="0"/>
              </a:rPr>
              <a:t>细胞呼吸</a:t>
            </a:r>
          </a:p>
        </p:txBody>
      </p:sp>
      <p:sp>
        <p:nvSpPr>
          <p:cNvPr id="12" name="Rectangle 2"/>
          <p:cNvSpPr/>
          <p:nvPr/>
        </p:nvSpPr>
        <p:spPr>
          <a:xfrm>
            <a:off x="900430" y="1899920"/>
            <a:ext cx="10530840" cy="1197610"/>
          </a:xfrm>
          <a:prstGeom prst="rect">
            <a:avLst/>
          </a:prstGeom>
          <a:noFill/>
          <a:ln w="9525">
            <a:noFill/>
          </a:ln>
        </p:spPr>
        <p:txBody>
          <a:bodyPr wrap="square" lIns="91373" tIns="45685" rIns="91373" bIns="45685" anchor="t">
            <a:spAutoFit/>
          </a:bodyPr>
          <a:lstStyle/>
          <a:p>
            <a:r>
              <a:rPr lang="zh-CN" altLang="en-US" sz="36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有机物</a:t>
            </a:r>
            <a:r>
              <a:rPr lang="zh-CN" altLang="en-US" sz="3600" b="1" dirty="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在细胞内经过一系列的</a:t>
            </a:r>
            <a:r>
              <a:rPr lang="zh-CN" altLang="en-US" sz="36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氧化分解</a:t>
            </a:r>
            <a:r>
              <a:rPr lang="zh-CN" altLang="en-US" sz="36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，</a:t>
            </a:r>
            <a:r>
              <a:rPr lang="zh-CN" altLang="en-US" sz="3600" b="1" dirty="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生成</a:t>
            </a:r>
            <a:r>
              <a:rPr lang="en-US" altLang="zh-CN" sz="36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CO</a:t>
            </a:r>
            <a:r>
              <a:rPr lang="en-US" altLang="zh-CN" sz="3600" b="1" baseline="-250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2</a:t>
            </a:r>
            <a:r>
              <a:rPr lang="zh-CN" altLang="en-US" sz="3600" b="1" dirty="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或</a:t>
            </a:r>
            <a:r>
              <a:rPr lang="zh-CN" altLang="en-US" sz="36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其他产物</a:t>
            </a:r>
            <a:r>
              <a:rPr lang="zh-CN" altLang="en-US" sz="3600" b="1" dirty="0">
                <a:solidFill>
                  <a:srgbClr val="0000CC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，</a:t>
            </a:r>
            <a:r>
              <a:rPr lang="zh-CN" altLang="en-US" sz="3600" b="1" dirty="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释放出</a:t>
            </a:r>
            <a:r>
              <a:rPr lang="zh-CN" altLang="en-US" sz="36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能量</a:t>
            </a:r>
            <a:r>
              <a:rPr lang="zh-CN" altLang="en-US" sz="3600" b="1" dirty="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并生成</a:t>
            </a:r>
            <a:r>
              <a:rPr lang="en-US" altLang="zh-CN" sz="36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ATP</a:t>
            </a:r>
            <a:r>
              <a:rPr lang="zh-CN" altLang="en-US" sz="3600" b="1" dirty="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的过程。</a:t>
            </a:r>
          </a:p>
        </p:txBody>
      </p:sp>
      <p:sp>
        <p:nvSpPr>
          <p:cNvPr id="13" name="Text Box 8"/>
          <p:cNvSpPr txBox="1"/>
          <p:nvPr/>
        </p:nvSpPr>
        <p:spPr>
          <a:xfrm>
            <a:off x="1065530" y="4011295"/>
            <a:ext cx="9299575" cy="643890"/>
          </a:xfrm>
          <a:prstGeom prst="rect">
            <a:avLst/>
          </a:prstGeom>
          <a:noFill/>
          <a:ln w="9525">
            <a:noFill/>
          </a:ln>
        </p:spPr>
        <p:txBody>
          <a:bodyPr wrap="square" lIns="91373" tIns="45685" rIns="91373" bIns="45685" anchor="t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6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有机物         </a:t>
            </a:r>
            <a:r>
              <a:rPr lang="en-US" altLang="zh-CN" sz="36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CO</a:t>
            </a:r>
            <a:r>
              <a:rPr lang="en-US" altLang="zh-CN" sz="3600" b="1" baseline="-25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2</a:t>
            </a:r>
            <a:r>
              <a:rPr lang="en-US" altLang="zh-CN" sz="36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(</a:t>
            </a:r>
            <a:r>
              <a:rPr lang="zh-CN" altLang="en-US" sz="36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或其他产物</a:t>
            </a:r>
            <a:r>
              <a:rPr lang="en-US" altLang="zh-CN" sz="36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)+</a:t>
            </a:r>
            <a:r>
              <a:rPr lang="zh-CN" altLang="en-US" sz="36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能量</a:t>
            </a:r>
          </a:p>
        </p:txBody>
      </p:sp>
      <p:sp>
        <p:nvSpPr>
          <p:cNvPr id="14" name="Text Box 8"/>
          <p:cNvSpPr txBox="1"/>
          <p:nvPr/>
        </p:nvSpPr>
        <p:spPr>
          <a:xfrm>
            <a:off x="721043" y="1313815"/>
            <a:ext cx="8064500" cy="582295"/>
          </a:xfrm>
          <a:prstGeom prst="rect">
            <a:avLst/>
          </a:prstGeom>
          <a:noFill/>
          <a:ln w="9525">
            <a:noFill/>
          </a:ln>
        </p:spPr>
        <p:txBody>
          <a:bodyPr lIns="91373" tIns="45685" rIns="91373" bIns="45685" anchor="t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2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定义：</a:t>
            </a:r>
          </a:p>
        </p:txBody>
      </p:sp>
      <p:sp>
        <p:nvSpPr>
          <p:cNvPr id="6153" name="Line 9"/>
          <p:cNvSpPr/>
          <p:nvPr/>
        </p:nvSpPr>
        <p:spPr>
          <a:xfrm>
            <a:off x="2649855" y="4371975"/>
            <a:ext cx="1659890" cy="635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6154" name="Text Box 10"/>
          <p:cNvSpPr txBox="1"/>
          <p:nvPr/>
        </p:nvSpPr>
        <p:spPr>
          <a:xfrm>
            <a:off x="2649855" y="3912870"/>
            <a:ext cx="2018665" cy="520700"/>
          </a:xfrm>
          <a:prstGeom prst="rect">
            <a:avLst/>
          </a:prstGeom>
          <a:noFill/>
          <a:ln w="9525">
            <a:noFill/>
          </a:ln>
        </p:spPr>
        <p:txBody>
          <a:bodyPr wrap="square" lIns="91373" tIns="45685" rIns="91373" bIns="45685" anchor="t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氧化分解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random/>
      </p:transition>
    </mc:Choice>
    <mc:Fallback xmlns="">
      <p:transition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1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1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6154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 flipV="1">
            <a:off x="36830" y="572135"/>
            <a:ext cx="5898515" cy="100965"/>
            <a:chOff x="-21" y="1060"/>
            <a:chExt cx="7924" cy="0"/>
          </a:xfrm>
        </p:grpSpPr>
        <p:cxnSp>
          <p:nvCxnSpPr>
            <p:cNvPr id="25" name="直接连接符 24"/>
            <p:cNvCxnSpPr/>
            <p:nvPr/>
          </p:nvCxnSpPr>
          <p:spPr>
            <a:xfrm>
              <a:off x="1243" y="1060"/>
              <a:ext cx="6660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/>
          </p:nvCxnSpPr>
          <p:spPr>
            <a:xfrm>
              <a:off x="-21" y="1060"/>
              <a:ext cx="6660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文本框 2"/>
          <p:cNvSpPr txBox="1"/>
          <p:nvPr/>
        </p:nvSpPr>
        <p:spPr>
          <a:xfrm>
            <a:off x="36830" y="89535"/>
            <a:ext cx="5899150" cy="5835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32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三、影响细胞呼吸的因素与应用</a:t>
            </a:r>
          </a:p>
        </p:txBody>
      </p:sp>
      <p:sp>
        <p:nvSpPr>
          <p:cNvPr id="2" name="Rectangle 9"/>
          <p:cNvSpPr/>
          <p:nvPr/>
        </p:nvSpPr>
        <p:spPr>
          <a:xfrm>
            <a:off x="259715" y="848360"/>
            <a:ext cx="11604625" cy="52197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r>
              <a: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（</a:t>
            </a:r>
            <a:r>
              <a:rPr lang="en-US" altLang="zh-CN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3</a:t>
            </a:r>
            <a:r>
              <a: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）</a:t>
            </a:r>
            <a:r>
              <a:rPr lang="en-US" altLang="zh-CN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CO</a:t>
            </a:r>
            <a:r>
              <a:rPr lang="en-US" altLang="zh-CN" sz="2800" b="1" baseline="-25000" dirty="0">
                <a:latin typeface="楷体" panose="02010609060101010101" pitchFamily="49" charset="-122"/>
                <a:ea typeface="楷体" panose="02010609060101010101" pitchFamily="49" charset="-122"/>
              </a:rPr>
              <a:t>2</a:t>
            </a:r>
            <a:r>
              <a: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浓度：</a:t>
            </a:r>
            <a:r>
              <a:rPr lang="zh-CN" altLang="en-US" sz="2800" b="1" dirty="0">
                <a:solidFill>
                  <a:srgbClr val="CC33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随着CO</a:t>
            </a:r>
            <a:r>
              <a:rPr lang="zh-CN" altLang="en-US" sz="2800" b="1" baseline="-25000" dirty="0">
                <a:solidFill>
                  <a:srgbClr val="CC33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2</a:t>
            </a:r>
            <a:r>
              <a:rPr lang="zh-CN" altLang="en-US" sz="2800" b="1" dirty="0">
                <a:solidFill>
                  <a:srgbClr val="CC33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浓度的增大，CO</a:t>
            </a:r>
            <a:r>
              <a:rPr lang="zh-CN" altLang="en-US" sz="2800" b="1" baseline="-25000" dirty="0">
                <a:solidFill>
                  <a:srgbClr val="CC33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2</a:t>
            </a:r>
            <a:r>
              <a:rPr lang="zh-CN" altLang="en-US" sz="2800" b="1" dirty="0">
                <a:solidFill>
                  <a:srgbClr val="CC33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对有氧呼吸有抑制作用增强。</a:t>
            </a:r>
          </a:p>
        </p:txBody>
      </p:sp>
      <p:pic>
        <p:nvPicPr>
          <p:cNvPr id="45061" name="Picture 5" descr="&#10;www.dearedu.com"/>
          <p:cNvPicPr>
            <a:picLocks noChangeAspect="1"/>
          </p:cNvPicPr>
          <p:nvPr/>
        </p:nvPicPr>
        <p:blipFill>
          <a:blip r:embed="rId4" r:link="rId5"/>
          <a:stretch>
            <a:fillRect/>
          </a:stretch>
        </p:blipFill>
        <p:spPr>
          <a:xfrm>
            <a:off x="1985645" y="1784668"/>
            <a:ext cx="3535363" cy="22066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5064" name="Rectangle 8"/>
          <p:cNvSpPr/>
          <p:nvPr/>
        </p:nvSpPr>
        <p:spPr>
          <a:xfrm>
            <a:off x="608330" y="4392930"/>
            <a:ext cx="10501630" cy="1383665"/>
          </a:xfrm>
          <a:prstGeom prst="rect">
            <a:avLst/>
          </a:prstGeom>
          <a:noFill/>
          <a:ln w="9525">
            <a:noFill/>
          </a:ln>
        </p:spPr>
        <p:txBody>
          <a:bodyPr wrap="square" anchor="ctr">
            <a:spAutoFit/>
          </a:bodyPr>
          <a:lstStyle/>
          <a:p>
            <a:pPr eaLnBrk="0" hangingPunct="0"/>
            <a:r>
              <a:rPr lang="zh-CN" altLang="en-US" sz="2800" b="1" dirty="0">
                <a:solidFill>
                  <a:srgbClr val="0000CC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</a:rPr>
              <a:t>应用：</a:t>
            </a:r>
          </a:p>
          <a:p>
            <a:pPr eaLnBrk="0" hangingPunct="0"/>
            <a:r>
              <a:rPr lang="zh-CN" altLang="en-US" sz="2800" b="1" dirty="0">
                <a:solidFill>
                  <a:srgbClr val="0000CC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</a:rPr>
              <a:t>在蔬菜、水果保鲜中，增加CO</a:t>
            </a:r>
            <a:r>
              <a:rPr lang="zh-CN" altLang="en-US" sz="2800" b="1" baseline="-25000" dirty="0">
                <a:solidFill>
                  <a:srgbClr val="0000CC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</a:rPr>
              <a:t>2</a:t>
            </a:r>
            <a:r>
              <a:rPr lang="zh-CN" altLang="en-US" sz="2800" b="1" dirty="0">
                <a:solidFill>
                  <a:srgbClr val="0000CC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</a:rPr>
              <a:t>浓度(或充入N</a:t>
            </a:r>
            <a:r>
              <a:rPr lang="zh-CN" altLang="en-US" sz="2800" b="1" baseline="-25000" dirty="0">
                <a:solidFill>
                  <a:srgbClr val="0000CC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</a:rPr>
              <a:t>2</a:t>
            </a:r>
            <a:r>
              <a:rPr lang="zh-CN" altLang="en-US" sz="2800" b="1" dirty="0">
                <a:solidFill>
                  <a:srgbClr val="0000CC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</a:rPr>
              <a:t>)可抑制细胞呼吸，减少有机物的消耗。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random/>
      </p:transition>
    </mc:Choice>
    <mc:Fallback xmlns="">
      <p:transition spd="med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 decel="100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50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4">
                                            <p:txEl>
                                              <p:charRg st="0" end="4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5064">
                                            <p:txEl>
                                              <p:charRg st="0" end="4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4">
                                            <p:txEl>
                                              <p:char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45064">
                                            <p:txEl>
                                              <p:char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直接连接符 24"/>
          <p:cNvCxnSpPr/>
          <p:nvPr/>
        </p:nvCxnSpPr>
        <p:spPr>
          <a:xfrm>
            <a:off x="0" y="635000"/>
            <a:ext cx="42291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>
            <a:off x="0" y="635000"/>
            <a:ext cx="42291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9"/>
          <p:cNvSpPr/>
          <p:nvPr/>
        </p:nvSpPr>
        <p:spPr>
          <a:xfrm>
            <a:off x="259715" y="848360"/>
            <a:ext cx="11604625" cy="95313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r>
              <a: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（</a:t>
            </a:r>
            <a:r>
              <a:rPr lang="en-US" altLang="zh-CN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4</a:t>
            </a:r>
            <a:r>
              <a: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）含水量：</a:t>
            </a:r>
            <a:r>
              <a:rPr lang="zh-CN" altLang="en-US" sz="2800" b="1" dirty="0">
                <a:solidFill>
                  <a:srgbClr val="CC33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在一定范围内，细胞呼吸速率随细胞内水的含量的增加而增大，当含水量超过一定的范围时，呼吸速率会受到抑制。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36830" y="89535"/>
            <a:ext cx="5899150" cy="5835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32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三、影响细胞呼吸的因素与应用</a:t>
            </a:r>
          </a:p>
        </p:txBody>
      </p:sp>
      <p:pic>
        <p:nvPicPr>
          <p:cNvPr id="1207443" name="图片 1207442" descr="E:/A版生物/17AS1-245.TIF"/>
          <p:cNvPicPr>
            <a:picLocks noChangeAspect="1"/>
          </p:cNvPicPr>
          <p:nvPr/>
        </p:nvPicPr>
        <p:blipFill>
          <a:blip r:embed="rId4" r:link="rId5"/>
          <a:stretch>
            <a:fillRect/>
          </a:stretch>
        </p:blipFill>
        <p:spPr>
          <a:xfrm>
            <a:off x="3291205" y="1857375"/>
            <a:ext cx="3562350" cy="31432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文本框 4"/>
          <p:cNvSpPr txBox="1"/>
          <p:nvPr/>
        </p:nvSpPr>
        <p:spPr>
          <a:xfrm>
            <a:off x="811530" y="4860290"/>
            <a:ext cx="7734300" cy="16414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lvl="0" indent="0" defTabSz="0">
              <a:lnSpc>
                <a:spcPct val="120000"/>
              </a:lnSpc>
              <a:spcBef>
                <a:spcPct val="0"/>
              </a:spcBef>
              <a:buNone/>
              <a:tabLst>
                <a:tab pos="2400300" algn="l"/>
              </a:tabLst>
            </a:pPr>
            <a:r>
              <a:rPr lang="zh-CN" altLang="en-US" sz="2800" b="1" dirty="0">
                <a:solidFill>
                  <a:srgbClr val="0000CC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ea"/>
              </a:rPr>
              <a:t>应用</a:t>
            </a:r>
            <a:r>
              <a:rPr lang="zh-CN" altLang="en-US" sz="2400" b="1">
                <a:solidFill>
                  <a:srgbClr val="1746D0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ea"/>
              </a:rPr>
              <a:t>：</a:t>
            </a:r>
          </a:p>
          <a:p>
            <a:pPr marL="0" lvl="0" indent="0" defTabSz="0">
              <a:lnSpc>
                <a:spcPct val="120000"/>
              </a:lnSpc>
              <a:spcBef>
                <a:spcPct val="0"/>
              </a:spcBef>
              <a:buNone/>
              <a:tabLst>
                <a:tab pos="2400300" algn="l"/>
              </a:tabLst>
            </a:pPr>
            <a:r>
              <a:rPr lang="zh-CN" altLang="en-US" sz="2800" b="1" dirty="0">
                <a:solidFill>
                  <a:srgbClr val="0000CC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ea"/>
              </a:rPr>
              <a:t>粮食：干燥储藏，降低呼吸消耗有机物</a:t>
            </a:r>
            <a:endParaRPr lang="zh-CN" altLang="en-US" sz="2800" b="1" dirty="0">
              <a:solidFill>
                <a:srgbClr val="0000CC"/>
              </a:solidFill>
              <a:latin typeface="楷体" panose="02010609060101010101" pitchFamily="49" charset="-122"/>
              <a:ea typeface="楷体" panose="02010609060101010101" pitchFamily="49" charset="-122"/>
              <a:cs typeface="+mn-ea"/>
            </a:endParaRPr>
          </a:p>
          <a:p>
            <a:pPr marL="0" lvl="0" indent="0" defTabSz="0">
              <a:lnSpc>
                <a:spcPct val="120000"/>
              </a:lnSpc>
              <a:spcBef>
                <a:spcPct val="0"/>
              </a:spcBef>
              <a:buNone/>
              <a:tabLst>
                <a:tab pos="2400300" algn="l"/>
              </a:tabLst>
            </a:pPr>
            <a:r>
              <a:rPr lang="zh-CN" altLang="en-US" sz="2800" b="1" dirty="0">
                <a:solidFill>
                  <a:srgbClr val="0000CC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ea"/>
              </a:rPr>
              <a:t>水果、蔬菜：一定的湿度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14665" y="1704340"/>
            <a:ext cx="3276600" cy="256603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14665" y="4342765"/>
            <a:ext cx="3276600" cy="2358390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random/>
      </p:transition>
    </mc:Choice>
    <mc:Fallback xmlns="">
      <p:transition spd="med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 decel="100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7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207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直接连接符 24"/>
          <p:cNvCxnSpPr/>
          <p:nvPr/>
        </p:nvCxnSpPr>
        <p:spPr>
          <a:xfrm>
            <a:off x="0" y="635000"/>
            <a:ext cx="42291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>
            <a:off x="0" y="635000"/>
            <a:ext cx="42291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395605" y="51435"/>
            <a:ext cx="1816100" cy="5835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32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习题巩固</a:t>
            </a:r>
          </a:p>
        </p:txBody>
      </p:sp>
      <p:sp>
        <p:nvSpPr>
          <p:cNvPr id="65538" name="Rectangle 9"/>
          <p:cNvSpPr/>
          <p:nvPr/>
        </p:nvSpPr>
        <p:spPr>
          <a:xfrm>
            <a:off x="395605" y="1184593"/>
            <a:ext cx="9377680" cy="1420495"/>
          </a:xfrm>
          <a:prstGeom prst="rect">
            <a:avLst/>
          </a:prstGeom>
          <a:noFill/>
          <a:ln w="9525">
            <a:noFill/>
          </a:ln>
        </p:spPr>
        <p:txBody>
          <a:bodyPr wrap="square" anchor="ctr">
            <a:spAutoFit/>
          </a:bodyPr>
          <a:lstStyle/>
          <a:p>
            <a:pPr indent="266700">
              <a:lnSpc>
                <a:spcPct val="120000"/>
              </a:lnSpc>
            </a:pPr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在有氧呼吸过程中，葡萄糖被分解为丙酮酸发生在细胞的（   ）</a:t>
            </a:r>
          </a:p>
          <a:p>
            <a:pPr indent="266700">
              <a:lnSpc>
                <a:spcPct val="120000"/>
              </a:lnSpc>
            </a:pPr>
            <a:r>
              <a:rPr lang="en-US" altLang="zh-CN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   A</a:t>
            </a:r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．核糖体里  	   </a:t>
            </a:r>
            <a:r>
              <a:rPr lang="en-US" altLang="zh-CN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B</a:t>
            </a:r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．线粒体里</a:t>
            </a:r>
          </a:p>
          <a:p>
            <a:pPr indent="266700">
              <a:lnSpc>
                <a:spcPct val="120000"/>
              </a:lnSpc>
            </a:pPr>
            <a:r>
              <a:rPr lang="en-US" altLang="zh-CN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   C</a:t>
            </a:r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．细胞质基质     </a:t>
            </a:r>
            <a:r>
              <a:rPr lang="en-US" altLang="zh-CN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D</a:t>
            </a:r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．内质网</a:t>
            </a:r>
          </a:p>
        </p:txBody>
      </p:sp>
      <p:sp>
        <p:nvSpPr>
          <p:cNvPr id="35843" name="Text Box 10"/>
          <p:cNvSpPr txBox="1"/>
          <p:nvPr/>
        </p:nvSpPr>
        <p:spPr>
          <a:xfrm>
            <a:off x="8772525" y="1184910"/>
            <a:ext cx="417195" cy="4603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C</a:t>
            </a:r>
          </a:p>
        </p:txBody>
      </p:sp>
      <p:sp>
        <p:nvSpPr>
          <p:cNvPr id="65540" name="Text Box 11"/>
          <p:cNvSpPr txBox="1"/>
          <p:nvPr/>
        </p:nvSpPr>
        <p:spPr>
          <a:xfrm>
            <a:off x="755650" y="2916555"/>
            <a:ext cx="9103995" cy="230632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有氧呼吸的过程中，能生成大量</a:t>
            </a:r>
            <a:r>
              <a:rPr lang="en-US" altLang="zh-CN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ATP</a:t>
            </a:r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的是（   ）</a:t>
            </a:r>
          </a:p>
          <a:p>
            <a:pPr>
              <a:lnSpc>
                <a:spcPct val="120000"/>
              </a:lnSpc>
            </a:pPr>
            <a:r>
              <a:rPr lang="en-US" altLang="zh-CN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   A</a:t>
            </a:r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．由葡萄糖生成丙酮酸时				</a:t>
            </a:r>
          </a:p>
          <a:p>
            <a:pPr>
              <a:lnSpc>
                <a:spcPct val="120000"/>
              </a:lnSpc>
            </a:pPr>
            <a:r>
              <a:rPr lang="en-US" altLang="zh-CN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   B</a:t>
            </a:r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．由丙酮酸彻底分解成</a:t>
            </a:r>
            <a:r>
              <a:rPr lang="en-US" altLang="zh-CN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CO2</a:t>
            </a:r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和</a:t>
            </a:r>
            <a:r>
              <a:rPr lang="en-US" altLang="zh-CN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[H]</a:t>
            </a:r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时</a:t>
            </a:r>
          </a:p>
          <a:p>
            <a:pPr>
              <a:lnSpc>
                <a:spcPct val="120000"/>
              </a:lnSpc>
            </a:pPr>
            <a:r>
              <a:rPr lang="en-US" altLang="zh-CN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   C</a:t>
            </a:r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．丙酮酸分解成酒精和</a:t>
            </a:r>
            <a:r>
              <a:rPr lang="en-US" altLang="zh-CN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CO2</a:t>
            </a:r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时			</a:t>
            </a:r>
          </a:p>
          <a:p>
            <a:pPr>
              <a:lnSpc>
                <a:spcPct val="120000"/>
              </a:lnSpc>
            </a:pPr>
            <a:r>
              <a:rPr lang="en-US" altLang="zh-CN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   D</a:t>
            </a:r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．氢与氧结合生成水时</a:t>
            </a:r>
          </a:p>
        </p:txBody>
      </p:sp>
      <p:sp>
        <p:nvSpPr>
          <p:cNvPr id="35845" name="Text Box 12"/>
          <p:cNvSpPr txBox="1"/>
          <p:nvPr/>
        </p:nvSpPr>
        <p:spPr>
          <a:xfrm>
            <a:off x="6517005" y="2987675"/>
            <a:ext cx="417195" cy="4603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D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random/>
      </p:transition>
    </mc:Choice>
    <mc:Fallback xmlns="">
      <p:transition spd="med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58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58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843" grpId="0"/>
      <p:bldP spid="35845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直接连接符 24"/>
          <p:cNvCxnSpPr/>
          <p:nvPr/>
        </p:nvCxnSpPr>
        <p:spPr>
          <a:xfrm>
            <a:off x="0" y="635000"/>
            <a:ext cx="42291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>
            <a:off x="0" y="635000"/>
            <a:ext cx="42291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395605" y="51435"/>
            <a:ext cx="1816100" cy="5835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32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习题巩固</a:t>
            </a:r>
          </a:p>
        </p:txBody>
      </p:sp>
      <p:sp>
        <p:nvSpPr>
          <p:cNvPr id="66562" name="Text Box 2"/>
          <p:cNvSpPr txBox="1"/>
          <p:nvPr/>
        </p:nvSpPr>
        <p:spPr>
          <a:xfrm>
            <a:off x="755650" y="554355"/>
            <a:ext cx="10728325" cy="95313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r>
              <a: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利用地窖贮藏种子、蔬菜在我国历史悠久。地窖中的</a:t>
            </a:r>
            <a:r>
              <a:rPr lang="en-US" altLang="zh-CN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CO2</a:t>
            </a:r>
            <a:r>
              <a: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浓度较高，这有利于（    ）</a:t>
            </a:r>
          </a:p>
        </p:txBody>
      </p:sp>
      <p:sp>
        <p:nvSpPr>
          <p:cNvPr id="66563" name="Text Box 3"/>
          <p:cNvSpPr txBox="1"/>
          <p:nvPr/>
        </p:nvSpPr>
        <p:spPr>
          <a:xfrm>
            <a:off x="1082675" y="1517650"/>
            <a:ext cx="9780270" cy="95313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A </a:t>
            </a:r>
            <a:r>
              <a:rPr lang="zh-CN" altLang="en-US" sz="2800" b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降低呼吸强度         </a:t>
            </a:r>
            <a:r>
              <a:rPr lang="en-US" altLang="zh-CN" sz="2800" b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B </a:t>
            </a:r>
            <a:r>
              <a:rPr lang="zh-CN" altLang="en-US" sz="2800" b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降低水分吸收</a:t>
            </a:r>
          </a:p>
          <a:p>
            <a:r>
              <a:rPr lang="en-US" altLang="zh-CN" sz="2800" b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C </a:t>
            </a:r>
            <a:r>
              <a:rPr lang="zh-CN" altLang="en-US" sz="2800" b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促进果实成熟         </a:t>
            </a:r>
            <a:r>
              <a:rPr lang="en-US" altLang="zh-CN" sz="2800" b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D </a:t>
            </a:r>
            <a:r>
              <a:rPr lang="zh-CN" altLang="en-US" sz="2800" b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促进光合作用</a:t>
            </a:r>
          </a:p>
        </p:txBody>
      </p:sp>
      <p:sp>
        <p:nvSpPr>
          <p:cNvPr id="36868" name="Text Box 4"/>
          <p:cNvSpPr txBox="1"/>
          <p:nvPr/>
        </p:nvSpPr>
        <p:spPr>
          <a:xfrm>
            <a:off x="2755265" y="985520"/>
            <a:ext cx="520065" cy="52197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r>
              <a:rPr lang="en-US" altLang="zh-CN" sz="28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A</a:t>
            </a:r>
          </a:p>
        </p:txBody>
      </p:sp>
      <p:sp>
        <p:nvSpPr>
          <p:cNvPr id="66565" name="Text Box 5"/>
          <p:cNvSpPr txBox="1"/>
          <p:nvPr/>
        </p:nvSpPr>
        <p:spPr>
          <a:xfrm>
            <a:off x="755650" y="2546350"/>
            <a:ext cx="10728325" cy="224536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r>
              <a: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下列各项中，与细胞呼吸原理的应用无关的是（    ）</a:t>
            </a:r>
          </a:p>
          <a:p>
            <a:r>
              <a: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  </a:t>
            </a:r>
            <a:r>
              <a:rPr lang="en-US" altLang="zh-CN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A </a:t>
            </a:r>
            <a:r>
              <a: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晒干小麦种子延长保存期限</a:t>
            </a:r>
          </a:p>
          <a:p>
            <a:r>
              <a: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  </a:t>
            </a:r>
            <a:r>
              <a:rPr lang="en-US" altLang="zh-CN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B </a:t>
            </a:r>
            <a:r>
              <a: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利用催熟剂是作物尽快成熟</a:t>
            </a:r>
          </a:p>
          <a:p>
            <a:r>
              <a: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  </a:t>
            </a:r>
            <a:r>
              <a:rPr lang="en-US" altLang="zh-CN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C </a:t>
            </a:r>
            <a:r>
              <a: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夜晚适当降低温室内的温度以提高产量</a:t>
            </a:r>
          </a:p>
          <a:p>
            <a:r>
              <a: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  </a:t>
            </a:r>
            <a:r>
              <a:rPr lang="en-US" altLang="zh-CN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D </a:t>
            </a:r>
            <a:r>
              <a: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农村采用密闭的土窖保存水果蔬菜</a:t>
            </a:r>
          </a:p>
        </p:txBody>
      </p:sp>
      <p:sp>
        <p:nvSpPr>
          <p:cNvPr id="36870" name="Text Box 6"/>
          <p:cNvSpPr txBox="1"/>
          <p:nvPr/>
        </p:nvSpPr>
        <p:spPr>
          <a:xfrm>
            <a:off x="8482330" y="2546350"/>
            <a:ext cx="523240" cy="52197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r>
              <a:rPr lang="en-US" altLang="zh-CN" sz="28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B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random/>
      </p:transition>
    </mc:Choice>
    <mc:Fallback xmlns="">
      <p:transition spd="med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68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68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68" grpId="0"/>
      <p:bldP spid="36870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直接连接符 43"/>
          <p:cNvCxnSpPr/>
          <p:nvPr/>
        </p:nvCxnSpPr>
        <p:spPr>
          <a:xfrm>
            <a:off x="3352800" y="533400"/>
            <a:ext cx="42291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05" name="文本框 52225"/>
          <p:cNvSpPr txBox="1"/>
          <p:nvPr/>
        </p:nvSpPr>
        <p:spPr>
          <a:xfrm>
            <a:off x="381000" y="2819400"/>
            <a:ext cx="533400" cy="15525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>
                <a:solidFill>
                  <a:srgbClr val="FF3300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t>细胞呼吸</a:t>
            </a:r>
            <a:endParaRPr lang="zh-CN" altLang="en-US" sz="2400" b="1">
              <a:solidFill>
                <a:srgbClr val="FF3300"/>
              </a:solidFill>
              <a:latin typeface="Times New Roman" panose="02020603050405020304" pitchFamily="18" charset="0"/>
              <a:ea typeface="隶书" panose="02010509060101010101" pitchFamily="49" charset="-122"/>
            </a:endParaRPr>
          </a:p>
        </p:txBody>
      </p:sp>
      <p:sp>
        <p:nvSpPr>
          <p:cNvPr id="52227" name="文本框 52226"/>
          <p:cNvSpPr txBox="1"/>
          <p:nvPr/>
        </p:nvSpPr>
        <p:spPr>
          <a:xfrm>
            <a:off x="1447800" y="914400"/>
            <a:ext cx="1143000" cy="457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>
                <a:solidFill>
                  <a:srgbClr val="FF3300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t>概念</a:t>
            </a:r>
            <a:endParaRPr lang="zh-CN" altLang="en-US" sz="2400" b="1">
              <a:solidFill>
                <a:srgbClr val="FF3300"/>
              </a:solidFill>
              <a:latin typeface="Times New Roman" panose="02020603050405020304" pitchFamily="18" charset="0"/>
              <a:ea typeface="隶书" panose="02010509060101010101" pitchFamily="49" charset="-122"/>
            </a:endParaRPr>
          </a:p>
        </p:txBody>
      </p:sp>
      <p:sp>
        <p:nvSpPr>
          <p:cNvPr id="52228" name="文本框 52227"/>
          <p:cNvSpPr txBox="1"/>
          <p:nvPr/>
        </p:nvSpPr>
        <p:spPr>
          <a:xfrm>
            <a:off x="1403350" y="3357563"/>
            <a:ext cx="838200" cy="457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>
                <a:solidFill>
                  <a:srgbClr val="FF3300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t>方式</a:t>
            </a:r>
            <a:endParaRPr lang="zh-CN" altLang="en-US" sz="2400" b="1">
              <a:solidFill>
                <a:srgbClr val="FF3300"/>
              </a:solidFill>
              <a:latin typeface="Times New Roman" panose="02020603050405020304" pitchFamily="18" charset="0"/>
              <a:ea typeface="隶书" panose="02010509060101010101" pitchFamily="49" charset="-122"/>
            </a:endParaRPr>
          </a:p>
        </p:txBody>
      </p:sp>
      <p:sp>
        <p:nvSpPr>
          <p:cNvPr id="52229" name="文本框 52228"/>
          <p:cNvSpPr txBox="1"/>
          <p:nvPr/>
        </p:nvSpPr>
        <p:spPr>
          <a:xfrm>
            <a:off x="1547813" y="5445125"/>
            <a:ext cx="838200" cy="457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>
                <a:solidFill>
                  <a:srgbClr val="FF3300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t>应用</a:t>
            </a:r>
            <a:endParaRPr lang="zh-CN" altLang="en-US" sz="2400" b="1">
              <a:solidFill>
                <a:srgbClr val="FF3300"/>
              </a:solidFill>
              <a:latin typeface="Times New Roman" panose="02020603050405020304" pitchFamily="18" charset="0"/>
              <a:ea typeface="隶书" panose="02010509060101010101" pitchFamily="49" charset="-122"/>
            </a:endParaRPr>
          </a:p>
        </p:txBody>
      </p:sp>
      <p:sp>
        <p:nvSpPr>
          <p:cNvPr id="52230" name="文本框 52229"/>
          <p:cNvSpPr txBox="1"/>
          <p:nvPr/>
        </p:nvSpPr>
        <p:spPr>
          <a:xfrm>
            <a:off x="2362200" y="2819400"/>
            <a:ext cx="1612900" cy="457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>
                <a:solidFill>
                  <a:srgbClr val="FF3300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t>有氧呼吸</a:t>
            </a:r>
            <a:endParaRPr lang="zh-CN" altLang="en-US" sz="2400" b="1">
              <a:solidFill>
                <a:srgbClr val="FF3300"/>
              </a:solidFill>
              <a:latin typeface="Times New Roman" panose="02020603050405020304" pitchFamily="18" charset="0"/>
              <a:ea typeface="隶书" panose="02010509060101010101" pitchFamily="49" charset="-122"/>
            </a:endParaRPr>
          </a:p>
        </p:txBody>
      </p:sp>
      <p:sp>
        <p:nvSpPr>
          <p:cNvPr id="52231" name="文本框 52230"/>
          <p:cNvSpPr txBox="1"/>
          <p:nvPr/>
        </p:nvSpPr>
        <p:spPr>
          <a:xfrm>
            <a:off x="2700338" y="5200333"/>
            <a:ext cx="3313113" cy="4603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氧气：透气或低氧充氮</a:t>
            </a:r>
          </a:p>
        </p:txBody>
      </p:sp>
      <p:sp>
        <p:nvSpPr>
          <p:cNvPr id="52232" name="文本框 52231"/>
          <p:cNvSpPr txBox="1"/>
          <p:nvPr/>
        </p:nvSpPr>
        <p:spPr>
          <a:xfrm>
            <a:off x="2700338" y="5581650"/>
            <a:ext cx="3044825" cy="457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温度：低温窖藏</a:t>
            </a:r>
          </a:p>
        </p:txBody>
      </p:sp>
      <p:sp>
        <p:nvSpPr>
          <p:cNvPr id="52233" name="文本框 52232"/>
          <p:cNvSpPr txBox="1"/>
          <p:nvPr/>
        </p:nvSpPr>
        <p:spPr>
          <a:xfrm>
            <a:off x="2700338" y="5992495"/>
            <a:ext cx="2613025" cy="457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水分：干燥贮粮</a:t>
            </a:r>
          </a:p>
        </p:txBody>
      </p:sp>
      <p:sp>
        <p:nvSpPr>
          <p:cNvPr id="52234" name="文本框 52233"/>
          <p:cNvSpPr txBox="1"/>
          <p:nvPr/>
        </p:nvSpPr>
        <p:spPr>
          <a:xfrm>
            <a:off x="2386330" y="727710"/>
            <a:ext cx="9095740" cy="82994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生物体内的有机物</a:t>
            </a:r>
            <a:r>
              <a:rPr lang="en-US" altLang="zh-CN" sz="24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(</a:t>
            </a:r>
            <a:r>
              <a:rPr lang="zh-CN" altLang="en-US" sz="24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糖类</a:t>
            </a:r>
            <a:r>
              <a:rPr lang="en-US" altLang="zh-CN" sz="24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,</a:t>
            </a:r>
            <a:r>
              <a:rPr lang="zh-CN" altLang="en-US" sz="24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脂类</a:t>
            </a:r>
            <a:r>
              <a:rPr lang="en-US" altLang="zh-CN" sz="24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,</a:t>
            </a:r>
            <a:r>
              <a:rPr lang="zh-CN" altLang="en-US" sz="24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蛋白质等</a:t>
            </a:r>
            <a:r>
              <a:rPr lang="en-US" altLang="zh-CN" sz="24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)</a:t>
            </a:r>
            <a:r>
              <a:rPr lang="zh-CN" altLang="en-US" sz="24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在细胞内经过一系列的氧化分解</a:t>
            </a:r>
            <a:r>
              <a:rPr lang="en-US" altLang="zh-CN" sz="24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,</a:t>
            </a:r>
            <a:r>
              <a:rPr lang="zh-CN" altLang="en-US" sz="24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最终生成</a:t>
            </a:r>
            <a:r>
              <a:rPr lang="en-US" altLang="zh-CN" sz="2400" b="1"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CO</a:t>
            </a:r>
            <a:r>
              <a:rPr lang="en-US" altLang="zh-CN" sz="2400" b="1" baseline="-25000"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2</a:t>
            </a:r>
            <a:r>
              <a:rPr lang="zh-CN" altLang="en-US" sz="24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或其他产物</a:t>
            </a:r>
            <a:r>
              <a:rPr lang="en-US" altLang="zh-CN" sz="24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,</a:t>
            </a:r>
            <a:r>
              <a:rPr lang="zh-CN" altLang="en-US" sz="24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并且释放能量的总过程。</a:t>
            </a:r>
            <a:r>
              <a:rPr lang="zh-CN" altLang="en-US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</a:p>
        </p:txBody>
      </p:sp>
      <p:sp>
        <p:nvSpPr>
          <p:cNvPr id="21514" name="左大括号 52234"/>
          <p:cNvSpPr/>
          <p:nvPr/>
        </p:nvSpPr>
        <p:spPr>
          <a:xfrm>
            <a:off x="914400" y="990600"/>
            <a:ext cx="533400" cy="4670425"/>
          </a:xfrm>
          <a:prstGeom prst="leftBrace">
            <a:avLst>
              <a:gd name="adj1" fmla="val 72479"/>
              <a:gd name="adj2" fmla="val 50000"/>
            </a:avLst>
          </a:prstGeom>
          <a:noFill/>
          <a:ln w="381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lstStyle/>
          <a:p>
            <a:pPr eaLnBrk="0" hangingPunct="0"/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2236" name="左大括号 52235"/>
          <p:cNvSpPr/>
          <p:nvPr/>
        </p:nvSpPr>
        <p:spPr>
          <a:xfrm>
            <a:off x="3733800" y="1901825"/>
            <a:ext cx="86360" cy="2057400"/>
          </a:xfrm>
          <a:prstGeom prst="leftBrace">
            <a:avLst>
              <a:gd name="adj1" fmla="val 225000"/>
              <a:gd name="adj2" fmla="val 50000"/>
            </a:avLst>
          </a:prstGeom>
          <a:noFill/>
          <a:ln w="381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lstStyle/>
          <a:p>
            <a:pPr eaLnBrk="0" hangingPunct="0"/>
            <a:endParaRPr lang="zh-CN" altLang="en-US" sz="200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2237" name="左大括号 52236"/>
          <p:cNvSpPr/>
          <p:nvPr/>
        </p:nvSpPr>
        <p:spPr>
          <a:xfrm>
            <a:off x="2362200" y="5256213"/>
            <a:ext cx="334963" cy="1077912"/>
          </a:xfrm>
          <a:prstGeom prst="leftBrace">
            <a:avLst>
              <a:gd name="adj1" fmla="val 26637"/>
              <a:gd name="adj2" fmla="val 50000"/>
            </a:avLst>
          </a:prstGeom>
          <a:noFill/>
          <a:ln w="381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lstStyle/>
          <a:p>
            <a:pPr eaLnBrk="0" hangingPunct="0"/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2238" name="左大括号 52237"/>
          <p:cNvSpPr/>
          <p:nvPr/>
        </p:nvSpPr>
        <p:spPr>
          <a:xfrm>
            <a:off x="3733800" y="4191000"/>
            <a:ext cx="259715" cy="685800"/>
          </a:xfrm>
          <a:prstGeom prst="leftBrace">
            <a:avLst>
              <a:gd name="adj1" fmla="val 25000"/>
              <a:gd name="adj2" fmla="val 50000"/>
            </a:avLst>
          </a:prstGeom>
          <a:noFill/>
          <a:ln w="381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lstStyle/>
          <a:p>
            <a:pPr eaLnBrk="0" hangingPunct="0"/>
            <a:endParaRPr lang="zh-CN" altLang="en-US" sz="200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2239" name="左大括号 52238"/>
          <p:cNvSpPr/>
          <p:nvPr/>
        </p:nvSpPr>
        <p:spPr>
          <a:xfrm>
            <a:off x="2286000" y="3124200"/>
            <a:ext cx="152400" cy="1244600"/>
          </a:xfrm>
          <a:prstGeom prst="leftBrace">
            <a:avLst>
              <a:gd name="adj1" fmla="val 67601"/>
              <a:gd name="adj2" fmla="val 41583"/>
            </a:avLst>
          </a:prstGeom>
          <a:noFill/>
          <a:ln w="381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lstStyle/>
          <a:p>
            <a:pPr eaLnBrk="0" hangingPunct="0"/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2243" name="文本框 52242"/>
          <p:cNvSpPr txBox="1"/>
          <p:nvPr/>
        </p:nvSpPr>
        <p:spPr>
          <a:xfrm>
            <a:off x="2411413" y="4292600"/>
            <a:ext cx="1612900" cy="457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>
                <a:solidFill>
                  <a:srgbClr val="FF3300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t>无氧呼吸</a:t>
            </a:r>
            <a:endParaRPr lang="zh-CN" altLang="en-US" sz="2400" b="1">
              <a:solidFill>
                <a:srgbClr val="FF3300"/>
              </a:solidFill>
              <a:latin typeface="Times New Roman" panose="02020603050405020304" pitchFamily="18" charset="0"/>
              <a:ea typeface="隶书" panose="02010509060101010101" pitchFamily="49" charset="-122"/>
            </a:endParaRPr>
          </a:p>
        </p:txBody>
      </p:sp>
      <p:grpSp>
        <p:nvGrpSpPr>
          <p:cNvPr id="52247" name="组合 52246"/>
          <p:cNvGrpSpPr/>
          <p:nvPr/>
        </p:nvGrpSpPr>
        <p:grpSpPr>
          <a:xfrm>
            <a:off x="3809889" y="1597025"/>
            <a:ext cx="5977366" cy="555832"/>
            <a:chOff x="2448" y="1008"/>
            <a:chExt cx="2976" cy="350"/>
          </a:xfrm>
        </p:grpSpPr>
        <p:grpSp>
          <p:nvGrpSpPr>
            <p:cNvPr id="21525" name="组合 52247"/>
            <p:cNvGrpSpPr/>
            <p:nvPr/>
          </p:nvGrpSpPr>
          <p:grpSpPr>
            <a:xfrm>
              <a:off x="2736" y="1008"/>
              <a:ext cx="2688" cy="304"/>
              <a:chOff x="1776" y="1704"/>
              <a:chExt cx="2688" cy="304"/>
            </a:xfrm>
          </p:grpSpPr>
          <p:sp>
            <p:nvSpPr>
              <p:cNvPr id="21526" name="直接连接符 52248"/>
              <p:cNvSpPr/>
              <p:nvPr/>
            </p:nvSpPr>
            <p:spPr>
              <a:xfrm>
                <a:off x="2268" y="1896"/>
                <a:ext cx="276" cy="0"/>
              </a:xfrm>
              <a:prstGeom prst="line">
                <a:avLst/>
              </a:prstGeom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  <p:txBody>
              <a:bodyPr anchor="t"/>
              <a:lstStyle/>
              <a:p>
                <a:pPr eaLnBrk="0" hangingPunct="0"/>
                <a:endParaRPr lang="zh-CN" altLang="en-US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grpSp>
            <p:nvGrpSpPr>
              <p:cNvPr id="21527" name="组合 52249"/>
              <p:cNvGrpSpPr/>
              <p:nvPr/>
            </p:nvGrpSpPr>
            <p:grpSpPr>
              <a:xfrm>
                <a:off x="1776" y="1704"/>
                <a:ext cx="2688" cy="304"/>
                <a:chOff x="1776" y="1704"/>
                <a:chExt cx="2688" cy="304"/>
              </a:xfrm>
            </p:grpSpPr>
            <p:sp>
              <p:nvSpPr>
                <p:cNvPr id="21528" name="文本框 52250"/>
                <p:cNvSpPr txBox="1"/>
                <p:nvPr/>
              </p:nvSpPr>
              <p:spPr>
                <a:xfrm>
                  <a:off x="1776" y="1776"/>
                  <a:ext cx="528" cy="232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lIns="0" tIns="0" rIns="0" bIns="0" anchor="t"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:r>
                    <a:rPr lang="zh-CN" altLang="en-US" sz="2400" b="1" dirty="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葡萄糖</a:t>
                  </a:r>
                </a:p>
              </p:txBody>
            </p:sp>
            <p:sp>
              <p:nvSpPr>
                <p:cNvPr id="21529" name="文本框 52251"/>
                <p:cNvSpPr txBox="1"/>
                <p:nvPr/>
              </p:nvSpPr>
              <p:spPr>
                <a:xfrm>
                  <a:off x="2328" y="1704"/>
                  <a:ext cx="192" cy="232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lIns="0" tIns="0" rIns="0" bIns="0" anchor="t"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:r>
                    <a:rPr lang="zh-CN" altLang="en-US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酶</a:t>
                  </a:r>
                </a:p>
              </p:txBody>
            </p:sp>
            <p:sp>
              <p:nvSpPr>
                <p:cNvPr id="21530" name="文本框 52252"/>
                <p:cNvSpPr txBox="1"/>
                <p:nvPr/>
              </p:nvSpPr>
              <p:spPr>
                <a:xfrm>
                  <a:off x="2616" y="1776"/>
                  <a:ext cx="720" cy="232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lIns="0" tIns="0" rIns="0" bIns="0" anchor="t"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:r>
                    <a:rPr lang="en-US" altLang="zh-CN" sz="2400" b="1" dirty="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2</a:t>
                  </a:r>
                  <a:r>
                    <a:rPr lang="zh-CN" altLang="en-US" sz="2400" b="1" dirty="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丙酮酸</a:t>
                  </a:r>
                </a:p>
              </p:txBody>
            </p:sp>
            <p:sp>
              <p:nvSpPr>
                <p:cNvPr id="21531" name="文本框 52253"/>
                <p:cNvSpPr txBox="1"/>
                <p:nvPr/>
              </p:nvSpPr>
              <p:spPr>
                <a:xfrm>
                  <a:off x="3816" y="1776"/>
                  <a:ext cx="648" cy="232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lIns="0" tIns="0" rIns="0" bIns="0" anchor="t"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:r>
                    <a:rPr lang="zh-CN" altLang="en-US" sz="2400" b="1" dirty="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少量能量</a:t>
                  </a:r>
                </a:p>
              </p:txBody>
            </p:sp>
            <p:sp>
              <p:nvSpPr>
                <p:cNvPr id="21532" name="文本框 52254"/>
                <p:cNvSpPr txBox="1"/>
                <p:nvPr/>
              </p:nvSpPr>
              <p:spPr>
                <a:xfrm>
                  <a:off x="3288" y="1776"/>
                  <a:ext cx="420" cy="232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lIns="0" tIns="0" rIns="0" bIns="0" anchor="t"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:r>
                    <a:rPr lang="en-US" altLang="zh-CN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4</a:t>
                  </a:r>
                  <a:r>
                    <a:rPr lang="zh-CN" altLang="en-US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〔</a:t>
                  </a:r>
                  <a:r>
                    <a:rPr lang="en-US" altLang="zh-CN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H</a:t>
                  </a:r>
                  <a:r>
                    <a:rPr lang="zh-CN" altLang="en-US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〕</a:t>
                  </a:r>
                </a:p>
              </p:txBody>
            </p:sp>
            <p:sp>
              <p:nvSpPr>
                <p:cNvPr id="21533" name="文本框 52255"/>
                <p:cNvSpPr txBox="1"/>
                <p:nvPr/>
              </p:nvSpPr>
              <p:spPr>
                <a:xfrm>
                  <a:off x="3192" y="1776"/>
                  <a:ext cx="144" cy="232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lIns="0" tIns="0" rIns="0" bIns="0" anchor="t"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:r>
                    <a:rPr lang="en-US" altLang="zh-CN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+</a:t>
                  </a:r>
                </a:p>
              </p:txBody>
            </p:sp>
            <p:sp>
              <p:nvSpPr>
                <p:cNvPr id="21534" name="文本框 52256"/>
                <p:cNvSpPr txBox="1"/>
                <p:nvPr/>
              </p:nvSpPr>
              <p:spPr>
                <a:xfrm>
                  <a:off x="3720" y="1776"/>
                  <a:ext cx="144" cy="232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lIns="0" tIns="0" rIns="0" bIns="0" anchor="t"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:r>
                    <a:rPr lang="en-US" altLang="zh-CN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+</a:t>
                  </a:r>
                </a:p>
              </p:txBody>
            </p:sp>
          </p:grpSp>
        </p:grpSp>
        <p:sp>
          <p:nvSpPr>
            <p:cNvPr id="21535" name="文本框 52257"/>
            <p:cNvSpPr txBox="1"/>
            <p:nvPr/>
          </p:nvSpPr>
          <p:spPr>
            <a:xfrm>
              <a:off x="2448" y="1068"/>
              <a:ext cx="240" cy="29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400" b="1" dirty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1</a:t>
              </a:r>
              <a:r>
                <a:rPr lang="zh-CN" altLang="en-US" sz="2400" b="1" dirty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：</a:t>
              </a:r>
            </a:p>
          </p:txBody>
        </p:sp>
      </p:grpSp>
      <p:grpSp>
        <p:nvGrpSpPr>
          <p:cNvPr id="52259" name="组合 52258"/>
          <p:cNvGrpSpPr/>
          <p:nvPr/>
        </p:nvGrpSpPr>
        <p:grpSpPr>
          <a:xfrm>
            <a:off x="3797346" y="2120908"/>
            <a:ext cx="7790782" cy="520924"/>
            <a:chOff x="2478" y="1356"/>
            <a:chExt cx="3322" cy="328"/>
          </a:xfrm>
        </p:grpSpPr>
        <p:grpSp>
          <p:nvGrpSpPr>
            <p:cNvPr id="21537" name="组合 52259"/>
            <p:cNvGrpSpPr/>
            <p:nvPr/>
          </p:nvGrpSpPr>
          <p:grpSpPr>
            <a:xfrm>
              <a:off x="2736" y="1356"/>
              <a:ext cx="3064" cy="328"/>
              <a:chOff x="1752" y="2412"/>
              <a:chExt cx="3064" cy="328"/>
            </a:xfrm>
          </p:grpSpPr>
          <p:sp>
            <p:nvSpPr>
              <p:cNvPr id="21538" name="文本框 52260"/>
              <p:cNvSpPr txBox="1"/>
              <p:nvPr/>
            </p:nvSpPr>
            <p:spPr>
              <a:xfrm>
                <a:off x="3072" y="2508"/>
                <a:ext cx="384" cy="232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lIns="0" tIns="0" rIns="0" bIns="0" anchor="t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6CO</a:t>
                </a:r>
                <a:r>
                  <a:rPr lang="en-US" altLang="zh-CN" sz="2400" b="1" baseline="-25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2</a:t>
                </a:r>
              </a:p>
            </p:txBody>
          </p:sp>
          <p:grpSp>
            <p:nvGrpSpPr>
              <p:cNvPr id="21539" name="组合 52261"/>
              <p:cNvGrpSpPr/>
              <p:nvPr/>
            </p:nvGrpSpPr>
            <p:grpSpPr>
              <a:xfrm>
                <a:off x="1752" y="2412"/>
                <a:ext cx="3064" cy="328"/>
                <a:chOff x="1752" y="2412"/>
                <a:chExt cx="3064" cy="328"/>
              </a:xfrm>
            </p:grpSpPr>
            <p:grpSp>
              <p:nvGrpSpPr>
                <p:cNvPr id="21540" name="组合 52262"/>
                <p:cNvGrpSpPr/>
                <p:nvPr/>
              </p:nvGrpSpPr>
              <p:grpSpPr>
                <a:xfrm>
                  <a:off x="1752" y="2412"/>
                  <a:ext cx="3064" cy="328"/>
                  <a:chOff x="1752" y="2412"/>
                  <a:chExt cx="3064" cy="328"/>
                </a:xfrm>
              </p:grpSpPr>
              <p:sp>
                <p:nvSpPr>
                  <p:cNvPr id="21541" name="直接连接符 52263"/>
                  <p:cNvSpPr/>
                  <p:nvPr/>
                </p:nvSpPr>
                <p:spPr>
                  <a:xfrm>
                    <a:off x="2784" y="2604"/>
                    <a:ext cx="264" cy="0"/>
                  </a:xfrm>
                  <a:prstGeom prst="line">
                    <a:avLst/>
                  </a:prstGeom>
                  <a:ln w="9525" cap="flat" cmpd="sng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triangle" w="med" len="med"/>
                  </a:ln>
                </p:spPr>
                <p:txBody>
                  <a:bodyPr anchor="t"/>
                  <a:lstStyle/>
                  <a:p>
                    <a:pPr eaLnBrk="0" hangingPunct="0"/>
                    <a:endParaRPr lang="zh-CN" altLang="en-US">
                      <a:latin typeface="Arial" panose="020B0604020202020204" pitchFamily="34" charset="0"/>
                      <a:ea typeface="宋体" panose="02010600030101010101" pitchFamily="2" charset="-122"/>
                    </a:endParaRPr>
                  </a:p>
                </p:txBody>
              </p:sp>
              <p:grpSp>
                <p:nvGrpSpPr>
                  <p:cNvPr id="21542" name="组合 52264"/>
                  <p:cNvGrpSpPr/>
                  <p:nvPr/>
                </p:nvGrpSpPr>
                <p:grpSpPr>
                  <a:xfrm>
                    <a:off x="1752" y="2412"/>
                    <a:ext cx="3064" cy="328"/>
                    <a:chOff x="1752" y="2412"/>
                    <a:chExt cx="3064" cy="328"/>
                  </a:xfrm>
                </p:grpSpPr>
                <p:sp>
                  <p:nvSpPr>
                    <p:cNvPr id="21543" name="文本框 52265"/>
                    <p:cNvSpPr txBox="1"/>
                    <p:nvPr/>
                  </p:nvSpPr>
                  <p:spPr>
                    <a:xfrm>
                      <a:off x="2412" y="2508"/>
                      <a:ext cx="432" cy="232"/>
                    </a:xfrm>
                    <a:prstGeom prst="rect">
                      <a:avLst/>
                    </a:prstGeom>
                    <a:noFill/>
                    <a:ln w="9525">
                      <a:noFill/>
                    </a:ln>
                  </p:spPr>
                  <p:txBody>
                    <a:bodyPr lIns="0" tIns="0" rIns="0" bIns="0" anchor="t">
                      <a:spAutoFit/>
                    </a:bodyPr>
                    <a:lstStyle/>
                    <a:p>
                      <a:pPr>
                        <a:spcBef>
                          <a:spcPct val="50000"/>
                        </a:spcBef>
                      </a:pPr>
                      <a:r>
                        <a:rPr lang="en-US" altLang="zh-CN"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6H</a:t>
                      </a:r>
                      <a:r>
                        <a:rPr lang="en-US" altLang="zh-CN" sz="2400" b="1" baseline="-25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</a:t>
                      </a:r>
                      <a:r>
                        <a:rPr lang="en-US" altLang="zh-CN"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O</a:t>
                      </a:r>
                    </a:p>
                  </p:txBody>
                </p:sp>
                <p:sp>
                  <p:nvSpPr>
                    <p:cNvPr id="21544" name="文本框 52266"/>
                    <p:cNvSpPr txBox="1"/>
                    <p:nvPr/>
                  </p:nvSpPr>
                  <p:spPr>
                    <a:xfrm>
                      <a:off x="2820" y="2412"/>
                      <a:ext cx="192" cy="232"/>
                    </a:xfrm>
                    <a:prstGeom prst="rect">
                      <a:avLst/>
                    </a:prstGeom>
                    <a:noFill/>
                    <a:ln w="9525">
                      <a:noFill/>
                    </a:ln>
                  </p:spPr>
                  <p:txBody>
                    <a:bodyPr lIns="0" tIns="0" rIns="0" bIns="0" anchor="t">
                      <a:spAutoFit/>
                    </a:bodyPr>
                    <a:lstStyle/>
                    <a:p>
                      <a:pPr>
                        <a:spcBef>
                          <a:spcPct val="50000"/>
                        </a:spcBef>
                      </a:pPr>
                      <a:r>
                        <a:rPr lang="zh-CN" altLang="en-US"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酶</a:t>
                      </a:r>
                    </a:p>
                  </p:txBody>
                </p:sp>
                <p:sp>
                  <p:nvSpPr>
                    <p:cNvPr id="21545" name="文本框 52267"/>
                    <p:cNvSpPr txBox="1"/>
                    <p:nvPr/>
                  </p:nvSpPr>
                  <p:spPr>
                    <a:xfrm>
                      <a:off x="1752" y="2508"/>
                      <a:ext cx="576" cy="232"/>
                    </a:xfrm>
                    <a:prstGeom prst="rect">
                      <a:avLst/>
                    </a:prstGeom>
                    <a:noFill/>
                    <a:ln w="9525">
                      <a:noFill/>
                    </a:ln>
                  </p:spPr>
                  <p:txBody>
                    <a:bodyPr lIns="0" tIns="0" rIns="0" bIns="0" anchor="t">
                      <a:spAutoFit/>
                    </a:bodyPr>
                    <a:lstStyle/>
                    <a:p>
                      <a:pPr>
                        <a:spcBef>
                          <a:spcPct val="50000"/>
                        </a:spcBef>
                      </a:pPr>
                      <a:r>
                        <a:rPr lang="en-US" altLang="zh-CN" sz="2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</a:t>
                      </a:r>
                      <a:r>
                        <a:rPr lang="zh-CN" altLang="en-US" sz="2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丙酮酸</a:t>
                      </a:r>
                    </a:p>
                  </p:txBody>
                </p:sp>
                <p:sp>
                  <p:nvSpPr>
                    <p:cNvPr id="21546" name="文本框 52268"/>
                    <p:cNvSpPr txBox="1"/>
                    <p:nvPr/>
                  </p:nvSpPr>
                  <p:spPr>
                    <a:xfrm>
                      <a:off x="4176" y="2488"/>
                      <a:ext cx="640" cy="232"/>
                    </a:xfrm>
                    <a:prstGeom prst="rect">
                      <a:avLst/>
                    </a:prstGeom>
                    <a:noFill/>
                    <a:ln w="9525">
                      <a:noFill/>
                    </a:ln>
                  </p:spPr>
                  <p:txBody>
                    <a:bodyPr wrap="square" lIns="0" tIns="0" rIns="0" bIns="0" anchor="t">
                      <a:spAutoFit/>
                    </a:bodyPr>
                    <a:lstStyle/>
                    <a:p>
                      <a:pPr>
                        <a:spcBef>
                          <a:spcPct val="50000"/>
                        </a:spcBef>
                      </a:pPr>
                      <a:r>
                        <a:rPr lang="zh-CN" altLang="en-US" sz="2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少量能量</a:t>
                      </a:r>
                    </a:p>
                  </p:txBody>
                </p:sp>
                <p:sp>
                  <p:nvSpPr>
                    <p:cNvPr id="21547" name="文本框 52269"/>
                    <p:cNvSpPr txBox="1"/>
                    <p:nvPr/>
                  </p:nvSpPr>
                  <p:spPr>
                    <a:xfrm>
                      <a:off x="3516" y="2508"/>
                      <a:ext cx="576" cy="232"/>
                    </a:xfrm>
                    <a:prstGeom prst="rect">
                      <a:avLst/>
                    </a:prstGeom>
                    <a:noFill/>
                    <a:ln w="9525">
                      <a:noFill/>
                    </a:ln>
                  </p:spPr>
                  <p:txBody>
                    <a:bodyPr lIns="0" tIns="0" rIns="0" bIns="0" anchor="t">
                      <a:spAutoFit/>
                    </a:bodyPr>
                    <a:lstStyle/>
                    <a:p>
                      <a:pPr>
                        <a:spcBef>
                          <a:spcPct val="50000"/>
                        </a:spcBef>
                      </a:pPr>
                      <a:r>
                        <a:rPr lang="en-US" altLang="zh-CN"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20</a:t>
                      </a:r>
                      <a:r>
                        <a:rPr lang="zh-CN" altLang="en-US"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〔</a:t>
                      </a:r>
                      <a:r>
                        <a:rPr lang="en-US" altLang="zh-CN"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H</a:t>
                      </a:r>
                      <a:r>
                        <a:rPr lang="zh-CN" altLang="en-US"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〕</a:t>
                      </a:r>
                    </a:p>
                  </p:txBody>
                </p:sp>
                <p:sp>
                  <p:nvSpPr>
                    <p:cNvPr id="21548" name="文本框 52270"/>
                    <p:cNvSpPr txBox="1"/>
                    <p:nvPr/>
                  </p:nvSpPr>
                  <p:spPr>
                    <a:xfrm>
                      <a:off x="2316" y="2508"/>
                      <a:ext cx="144" cy="232"/>
                    </a:xfrm>
                    <a:prstGeom prst="rect">
                      <a:avLst/>
                    </a:prstGeom>
                    <a:noFill/>
                    <a:ln w="9525">
                      <a:noFill/>
                    </a:ln>
                  </p:spPr>
                  <p:txBody>
                    <a:bodyPr lIns="0" tIns="0" rIns="0" bIns="0" anchor="t">
                      <a:spAutoFit/>
                    </a:bodyPr>
                    <a:lstStyle/>
                    <a:p>
                      <a:pPr>
                        <a:spcBef>
                          <a:spcPct val="50000"/>
                        </a:spcBef>
                      </a:pPr>
                      <a:r>
                        <a:rPr lang="en-US" altLang="zh-CN"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+</a:t>
                      </a:r>
                    </a:p>
                  </p:txBody>
                </p:sp>
                <p:sp>
                  <p:nvSpPr>
                    <p:cNvPr id="21549" name="文本框 52271"/>
                    <p:cNvSpPr txBox="1"/>
                    <p:nvPr/>
                  </p:nvSpPr>
                  <p:spPr>
                    <a:xfrm>
                      <a:off x="3432" y="2508"/>
                      <a:ext cx="144" cy="232"/>
                    </a:xfrm>
                    <a:prstGeom prst="rect">
                      <a:avLst/>
                    </a:prstGeom>
                    <a:noFill/>
                    <a:ln w="9525">
                      <a:noFill/>
                    </a:ln>
                  </p:spPr>
                  <p:txBody>
                    <a:bodyPr lIns="0" tIns="0" rIns="0" bIns="0" anchor="t">
                      <a:spAutoFit/>
                    </a:bodyPr>
                    <a:lstStyle/>
                    <a:p>
                      <a:pPr>
                        <a:spcBef>
                          <a:spcPct val="50000"/>
                        </a:spcBef>
                      </a:pPr>
                      <a:r>
                        <a:rPr lang="en-US" altLang="zh-CN"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+</a:t>
                      </a:r>
                    </a:p>
                  </p:txBody>
                </p:sp>
              </p:grpSp>
            </p:grpSp>
            <p:sp>
              <p:nvSpPr>
                <p:cNvPr id="21550" name="文本框 52272"/>
                <p:cNvSpPr txBox="1"/>
                <p:nvPr/>
              </p:nvSpPr>
              <p:spPr>
                <a:xfrm>
                  <a:off x="4032" y="2508"/>
                  <a:ext cx="144" cy="232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lIns="0" tIns="0" rIns="0" bIns="0" anchor="t"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:r>
                    <a:rPr lang="en-US" altLang="zh-CN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+</a:t>
                  </a:r>
                </a:p>
              </p:txBody>
            </p:sp>
          </p:grpSp>
        </p:grpSp>
        <p:sp>
          <p:nvSpPr>
            <p:cNvPr id="21551" name="文本框 52273"/>
            <p:cNvSpPr txBox="1"/>
            <p:nvPr/>
          </p:nvSpPr>
          <p:spPr>
            <a:xfrm>
              <a:off x="2478" y="1394"/>
              <a:ext cx="240" cy="29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400" b="1" dirty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2</a:t>
              </a:r>
              <a:r>
                <a:rPr lang="zh-CN" altLang="en-US" sz="2400" b="1" dirty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：</a:t>
              </a:r>
            </a:p>
          </p:txBody>
        </p:sp>
      </p:grpSp>
      <p:grpSp>
        <p:nvGrpSpPr>
          <p:cNvPr id="52" name="组合 51"/>
          <p:cNvGrpSpPr/>
          <p:nvPr/>
        </p:nvGrpSpPr>
        <p:grpSpPr>
          <a:xfrm>
            <a:off x="3993515" y="3908425"/>
            <a:ext cx="5798820" cy="654685"/>
            <a:chOff x="6289" y="6155"/>
            <a:chExt cx="9132" cy="1031"/>
          </a:xfrm>
        </p:grpSpPr>
        <p:sp>
          <p:nvSpPr>
            <p:cNvPr id="3" name="文本框 2"/>
            <p:cNvSpPr txBox="1"/>
            <p:nvPr/>
          </p:nvSpPr>
          <p:spPr>
            <a:xfrm>
              <a:off x="6289" y="6364"/>
              <a:ext cx="9132" cy="82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800" b="1" noProof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+mn-ea"/>
                  <a:sym typeface="+mn-ea"/>
                </a:rPr>
                <a:t>C</a:t>
              </a:r>
              <a:r>
                <a:rPr lang="en-US" altLang="zh-CN" sz="2800" b="1" baseline="-30000" noProof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+mn-ea"/>
                  <a:sym typeface="+mn-ea"/>
                </a:rPr>
                <a:t>6</a:t>
              </a:r>
              <a:r>
                <a:rPr lang="en-US" altLang="zh-CN" sz="2800" b="1" noProof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+mn-ea"/>
                  <a:sym typeface="+mn-ea"/>
                </a:rPr>
                <a:t>H</a:t>
              </a:r>
              <a:r>
                <a:rPr lang="en-US" altLang="zh-CN" sz="2800" b="1" baseline="-30000" noProof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+mn-ea"/>
                  <a:sym typeface="+mn-ea"/>
                </a:rPr>
                <a:t>12</a:t>
              </a:r>
              <a:r>
                <a:rPr lang="en-US" altLang="zh-CN" sz="2800" b="1" noProof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+mn-ea"/>
                  <a:sym typeface="+mn-ea"/>
                </a:rPr>
                <a:t>O</a:t>
              </a:r>
              <a:r>
                <a:rPr lang="en-US" altLang="zh-CN" sz="2800" b="1" baseline="-30000" noProof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+mn-ea"/>
                  <a:sym typeface="+mn-ea"/>
                </a:rPr>
                <a:t>6</a:t>
              </a:r>
              <a:r>
                <a:rPr lang="en-US" altLang="zh-CN" sz="2800" b="1" noProof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ea"/>
                  <a:sym typeface="+mn-ea"/>
                </a:rPr>
                <a:t>→</a:t>
              </a:r>
              <a:r>
                <a:rPr lang="en-US" altLang="zh-CN" sz="2800" b="1" noProof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+mn-ea"/>
                  <a:sym typeface="+mn-ea"/>
                </a:rPr>
                <a:t>2C</a:t>
              </a:r>
              <a:r>
                <a:rPr lang="en-US" altLang="zh-CN" sz="2800" b="1" baseline="-25000" noProof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+mn-ea"/>
                  <a:sym typeface="+mn-ea"/>
                </a:rPr>
                <a:t>2</a:t>
              </a:r>
              <a:r>
                <a:rPr lang="en-US" altLang="zh-CN" sz="2800" b="1" noProof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+mn-ea"/>
                  <a:sym typeface="+mn-ea"/>
                </a:rPr>
                <a:t>H</a:t>
              </a:r>
              <a:r>
                <a:rPr lang="en-US" altLang="zh-CN" sz="2800" b="1" baseline="-25000" noProof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+mn-ea"/>
                  <a:sym typeface="+mn-ea"/>
                </a:rPr>
                <a:t>5</a:t>
              </a:r>
              <a:r>
                <a:rPr lang="en-US" altLang="zh-CN" sz="2800" b="1" noProof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+mn-ea"/>
                  <a:sym typeface="+mn-ea"/>
                </a:rPr>
                <a:t>OH+2CO</a:t>
              </a:r>
              <a:r>
                <a:rPr lang="en-US" altLang="zh-CN" sz="2800" b="1" baseline="-25000" noProof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+mn-ea"/>
                  <a:sym typeface="+mn-ea"/>
                </a:rPr>
                <a:t>2</a:t>
              </a:r>
              <a:r>
                <a:rPr lang="en-US" altLang="zh-CN" sz="2800" b="1" noProof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+mn-ea"/>
                  <a:sym typeface="+mn-ea"/>
                </a:rPr>
                <a:t>+能量</a:t>
              </a:r>
            </a:p>
          </p:txBody>
        </p:sp>
        <p:sp>
          <p:nvSpPr>
            <p:cNvPr id="21571" name="文本框 9"/>
            <p:cNvSpPr txBox="1"/>
            <p:nvPr/>
          </p:nvSpPr>
          <p:spPr>
            <a:xfrm>
              <a:off x="7883" y="6155"/>
              <a:ext cx="876" cy="72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>
                <a:spcBef>
                  <a:spcPct val="50000"/>
                </a:spcBef>
                <a:buClrTx/>
              </a:pPr>
              <a:r>
                <a:rPr lang="zh-CN" altLang="en-US"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  <a:sym typeface="黑体" panose="02010609060101010101" pitchFamily="49" charset="-122"/>
                </a:rPr>
                <a:t>酶</a:t>
              </a: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3993515" y="4643120"/>
            <a:ext cx="4163060" cy="760095"/>
            <a:chOff x="11324" y="7912"/>
            <a:chExt cx="6556" cy="1197"/>
          </a:xfrm>
        </p:grpSpPr>
        <p:sp>
          <p:nvSpPr>
            <p:cNvPr id="6" name="文本框 5"/>
            <p:cNvSpPr txBox="1"/>
            <p:nvPr/>
          </p:nvSpPr>
          <p:spPr>
            <a:xfrm>
              <a:off x="12918" y="8190"/>
              <a:ext cx="1092" cy="919"/>
            </a:xfrm>
            <a:prstGeom prst="rect">
              <a:avLst/>
            </a:prstGeom>
            <a:noFill/>
            <a:ln w="9525"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</a:extLst>
          </p:spPr>
          <p:txBody>
            <a:bodyPr wrap="square" anchor="t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3200" b="1" noProof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+mn-ea"/>
                  <a:sym typeface="+mn-ea"/>
                </a:rPr>
                <a:t>→</a:t>
              </a:r>
            </a:p>
          </p:txBody>
        </p:sp>
        <p:grpSp>
          <p:nvGrpSpPr>
            <p:cNvPr id="54" name="组合 53"/>
            <p:cNvGrpSpPr/>
            <p:nvPr/>
          </p:nvGrpSpPr>
          <p:grpSpPr>
            <a:xfrm>
              <a:off x="11324" y="7912"/>
              <a:ext cx="6556" cy="878"/>
              <a:chOff x="6289" y="7186"/>
              <a:chExt cx="6556" cy="878"/>
            </a:xfrm>
          </p:grpSpPr>
          <p:sp>
            <p:nvSpPr>
              <p:cNvPr id="4" name="文本框 3"/>
              <p:cNvSpPr txBox="1"/>
              <p:nvPr/>
            </p:nvSpPr>
            <p:spPr>
              <a:xfrm>
                <a:off x="6289" y="7186"/>
                <a:ext cx="2438" cy="822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2800" b="1" noProof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+mn-ea"/>
                    <a:sym typeface="+mn-ea"/>
                  </a:rPr>
                  <a:t>C</a:t>
                </a:r>
                <a:r>
                  <a:rPr lang="en-US" altLang="zh-CN" sz="2800" b="1" baseline="-30000" noProof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+mn-ea"/>
                    <a:sym typeface="+mn-ea"/>
                  </a:rPr>
                  <a:t>6</a:t>
                </a:r>
                <a:r>
                  <a:rPr lang="en-US" altLang="zh-CN" sz="2800" b="1" noProof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+mn-ea"/>
                    <a:sym typeface="+mn-ea"/>
                  </a:rPr>
                  <a:t>H</a:t>
                </a:r>
                <a:r>
                  <a:rPr lang="en-US" altLang="zh-CN" sz="2800" b="1" baseline="-30000" noProof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+mn-ea"/>
                    <a:sym typeface="+mn-ea"/>
                  </a:rPr>
                  <a:t>12</a:t>
                </a:r>
                <a:r>
                  <a:rPr lang="en-US" altLang="zh-CN" sz="2800" b="1" noProof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+mn-ea"/>
                    <a:sym typeface="+mn-ea"/>
                  </a:rPr>
                  <a:t>O</a:t>
                </a:r>
                <a:r>
                  <a:rPr lang="en-US" altLang="zh-CN" sz="2800" b="1" baseline="-30000" noProof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+mn-ea"/>
                    <a:sym typeface="+mn-ea"/>
                  </a:rPr>
                  <a:t>6</a:t>
                </a:r>
              </a:p>
            </p:txBody>
          </p:sp>
          <p:sp>
            <p:nvSpPr>
              <p:cNvPr id="2" name="文本框 1"/>
              <p:cNvSpPr txBox="1"/>
              <p:nvPr/>
            </p:nvSpPr>
            <p:spPr>
              <a:xfrm>
                <a:off x="8567" y="7242"/>
                <a:ext cx="4278" cy="822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</a:ln>
            </p:spPr>
            <p:txBody>
              <a:bodyPr wrap="square" anchor="t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2800" b="1" noProof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+mn-ea"/>
                  </a:rPr>
                  <a:t>2C</a:t>
                </a:r>
                <a:r>
                  <a:rPr lang="en-US" altLang="zh-CN" sz="2800" b="1" baseline="-25000" noProof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+mn-ea"/>
                  </a:rPr>
                  <a:t>3</a:t>
                </a:r>
                <a:r>
                  <a:rPr lang="en-US" altLang="zh-CN" sz="2800" b="1" noProof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+mn-ea"/>
                  </a:rPr>
                  <a:t>H</a:t>
                </a:r>
                <a:r>
                  <a:rPr lang="en-US" altLang="zh-CN" sz="2800" b="1" baseline="-25000" noProof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+mn-ea"/>
                  </a:rPr>
                  <a:t>6</a:t>
                </a:r>
                <a:r>
                  <a:rPr lang="en-US" altLang="zh-CN" sz="2800" b="1" noProof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+mn-ea"/>
                  </a:rPr>
                  <a:t>O</a:t>
                </a:r>
                <a:r>
                  <a:rPr lang="en-US" altLang="zh-CN" sz="2800" b="1" baseline="-25000" noProof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+mn-ea"/>
                  </a:rPr>
                  <a:t>3</a:t>
                </a:r>
                <a:r>
                  <a:rPr lang="en-US" altLang="zh-CN" sz="2800" b="1" noProof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+mn-ea"/>
                  </a:rPr>
                  <a:t>+能量</a:t>
                </a:r>
              </a:p>
            </p:txBody>
          </p:sp>
          <p:sp>
            <p:nvSpPr>
              <p:cNvPr id="21573" name="文本框 12"/>
              <p:cNvSpPr txBox="1"/>
              <p:nvPr/>
            </p:nvSpPr>
            <p:spPr>
              <a:xfrm>
                <a:off x="7883" y="7186"/>
                <a:ext cx="1172" cy="725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>
                <a:spAutoFit/>
              </a:bodyPr>
              <a:lstStyle/>
              <a:p>
                <a:pPr>
                  <a:spcBef>
                    <a:spcPct val="50000"/>
                  </a:spcBef>
                  <a:buClrTx/>
                </a:pPr>
                <a:r>
                  <a:rPr lang="zh-CN" altLang="en-US" sz="24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  <a:sym typeface="黑体" panose="02010609060101010101" pitchFamily="49" charset="-122"/>
                  </a:rPr>
                  <a:t>酶</a:t>
                </a:r>
              </a:p>
            </p:txBody>
          </p:sp>
        </p:grpSp>
      </p:grpSp>
      <p:sp>
        <p:nvSpPr>
          <p:cNvPr id="17411" name="TextBox 2"/>
          <p:cNvSpPr txBox="1"/>
          <p:nvPr/>
        </p:nvSpPr>
        <p:spPr>
          <a:xfrm>
            <a:off x="4102100" y="50800"/>
            <a:ext cx="2655888" cy="5842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en-US" altLang="zh-CN" sz="32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【</a:t>
            </a:r>
            <a:r>
              <a:rPr lang="zh-CN" altLang="en-US" sz="32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课堂小结</a:t>
            </a:r>
            <a:r>
              <a:rPr lang="en-US" altLang="zh-CN" sz="32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】</a:t>
            </a:r>
          </a:p>
        </p:txBody>
      </p:sp>
      <p:grpSp>
        <p:nvGrpSpPr>
          <p:cNvPr id="49" name="组合 48"/>
          <p:cNvGrpSpPr/>
          <p:nvPr/>
        </p:nvGrpSpPr>
        <p:grpSpPr>
          <a:xfrm>
            <a:off x="3789726" y="2640330"/>
            <a:ext cx="6842079" cy="604554"/>
            <a:chOff x="6016" y="4230"/>
            <a:chExt cx="10775" cy="952"/>
          </a:xfrm>
        </p:grpSpPr>
        <p:grpSp>
          <p:nvGrpSpPr>
            <p:cNvPr id="47" name="组合 46"/>
            <p:cNvGrpSpPr/>
            <p:nvPr/>
          </p:nvGrpSpPr>
          <p:grpSpPr>
            <a:xfrm>
              <a:off x="6911" y="4579"/>
              <a:ext cx="9880" cy="581"/>
              <a:chOff x="9568" y="9464"/>
              <a:chExt cx="8620" cy="581"/>
            </a:xfrm>
          </p:grpSpPr>
          <p:sp>
            <p:nvSpPr>
              <p:cNvPr id="21554" name="文本框 52276"/>
              <p:cNvSpPr txBox="1"/>
              <p:nvPr/>
            </p:nvSpPr>
            <p:spPr>
              <a:xfrm>
                <a:off x="11446" y="9464"/>
                <a:ext cx="956" cy="581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lIns="0" tIns="0" rIns="0" bIns="0" anchor="t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6O</a:t>
                </a:r>
                <a:r>
                  <a:rPr lang="en-US" altLang="zh-CN" sz="2400" b="1" baseline="-25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2</a:t>
                </a:r>
              </a:p>
            </p:txBody>
          </p:sp>
          <p:grpSp>
            <p:nvGrpSpPr>
              <p:cNvPr id="21555" name="组合 52277"/>
              <p:cNvGrpSpPr/>
              <p:nvPr/>
            </p:nvGrpSpPr>
            <p:grpSpPr>
              <a:xfrm>
                <a:off x="9568" y="9464"/>
                <a:ext cx="8620" cy="580"/>
                <a:chOff x="1752" y="3216"/>
                <a:chExt cx="3030" cy="232"/>
              </a:xfrm>
            </p:grpSpPr>
            <p:grpSp>
              <p:nvGrpSpPr>
                <p:cNvPr id="21556" name="组合 52278"/>
                <p:cNvGrpSpPr/>
                <p:nvPr/>
              </p:nvGrpSpPr>
              <p:grpSpPr>
                <a:xfrm>
                  <a:off x="1752" y="3216"/>
                  <a:ext cx="3030" cy="232"/>
                  <a:chOff x="1752" y="3216"/>
                  <a:chExt cx="3030" cy="232"/>
                </a:xfrm>
              </p:grpSpPr>
              <p:sp>
                <p:nvSpPr>
                  <p:cNvPr id="21557" name="直接连接符 52279"/>
                  <p:cNvSpPr/>
                  <p:nvPr/>
                </p:nvSpPr>
                <p:spPr>
                  <a:xfrm>
                    <a:off x="2712" y="3312"/>
                    <a:ext cx="336" cy="0"/>
                  </a:xfrm>
                  <a:prstGeom prst="line">
                    <a:avLst/>
                  </a:prstGeom>
                  <a:ln w="9525" cap="flat" cmpd="sng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triangle" w="med" len="med"/>
                  </a:ln>
                </p:spPr>
                <p:txBody>
                  <a:bodyPr anchor="t"/>
                  <a:lstStyle/>
                  <a:p>
                    <a:pPr eaLnBrk="0" hangingPunct="0"/>
                    <a:endParaRPr lang="zh-CN" altLang="en-US">
                      <a:latin typeface="Arial" panose="020B0604020202020204" pitchFamily="34" charset="0"/>
                      <a:ea typeface="宋体" panose="02010600030101010101" pitchFamily="2" charset="-122"/>
                    </a:endParaRPr>
                  </a:p>
                </p:txBody>
              </p:sp>
              <p:grpSp>
                <p:nvGrpSpPr>
                  <p:cNvPr id="21558" name="组合 52280"/>
                  <p:cNvGrpSpPr/>
                  <p:nvPr/>
                </p:nvGrpSpPr>
                <p:grpSpPr>
                  <a:xfrm>
                    <a:off x="1752" y="3216"/>
                    <a:ext cx="3030" cy="232"/>
                    <a:chOff x="1752" y="3216"/>
                    <a:chExt cx="3030" cy="232"/>
                  </a:xfrm>
                </p:grpSpPr>
                <p:sp>
                  <p:nvSpPr>
                    <p:cNvPr id="21559" name="文本框 52281"/>
                    <p:cNvSpPr txBox="1"/>
                    <p:nvPr/>
                  </p:nvSpPr>
                  <p:spPr>
                    <a:xfrm>
                      <a:off x="3120" y="3216"/>
                      <a:ext cx="620" cy="232"/>
                    </a:xfrm>
                    <a:prstGeom prst="rect">
                      <a:avLst/>
                    </a:prstGeom>
                    <a:noFill/>
                    <a:ln w="9525">
                      <a:noFill/>
                    </a:ln>
                  </p:spPr>
                  <p:txBody>
                    <a:bodyPr wrap="square" lIns="0" tIns="0" rIns="0" bIns="0" anchor="t">
                      <a:spAutoFit/>
                    </a:bodyPr>
                    <a:lstStyle/>
                    <a:p>
                      <a:pPr>
                        <a:spcBef>
                          <a:spcPct val="50000"/>
                        </a:spcBef>
                      </a:pPr>
                      <a:r>
                        <a:rPr lang="en-US" altLang="zh-CN"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12H</a:t>
                      </a:r>
                      <a:r>
                        <a:rPr lang="en-US" altLang="zh-CN" sz="2400" b="1" baseline="-25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</a:t>
                      </a:r>
                      <a:r>
                        <a:rPr lang="en-US" altLang="zh-CN"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O</a:t>
                      </a:r>
                    </a:p>
                  </p:txBody>
                </p:sp>
                <p:sp>
                  <p:nvSpPr>
                    <p:cNvPr id="21561" name="文本框 52283"/>
                    <p:cNvSpPr txBox="1"/>
                    <p:nvPr/>
                  </p:nvSpPr>
                  <p:spPr>
                    <a:xfrm>
                      <a:off x="3804" y="3216"/>
                      <a:ext cx="978" cy="232"/>
                    </a:xfrm>
                    <a:prstGeom prst="rect">
                      <a:avLst/>
                    </a:prstGeom>
                    <a:noFill/>
                    <a:ln w="9525">
                      <a:noFill/>
                    </a:ln>
                  </p:spPr>
                  <p:txBody>
                    <a:bodyPr wrap="square" lIns="0" tIns="0" rIns="0" bIns="0" anchor="t">
                      <a:spAutoFit/>
                    </a:bodyPr>
                    <a:lstStyle/>
                    <a:p>
                      <a:pPr>
                        <a:spcBef>
                          <a:spcPct val="50000"/>
                        </a:spcBef>
                      </a:pPr>
                      <a:r>
                        <a:rPr lang="zh-CN" altLang="en-US" sz="2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大量能量</a:t>
                      </a:r>
                    </a:p>
                  </p:txBody>
                </p:sp>
                <p:sp>
                  <p:nvSpPr>
                    <p:cNvPr id="21562" name="文本框 52284"/>
                    <p:cNvSpPr txBox="1"/>
                    <p:nvPr/>
                  </p:nvSpPr>
                  <p:spPr>
                    <a:xfrm>
                      <a:off x="1752" y="3216"/>
                      <a:ext cx="672" cy="232"/>
                    </a:xfrm>
                    <a:prstGeom prst="rect">
                      <a:avLst/>
                    </a:prstGeom>
                    <a:noFill/>
                    <a:ln w="9525">
                      <a:noFill/>
                    </a:ln>
                  </p:spPr>
                  <p:txBody>
                    <a:bodyPr wrap="square" lIns="0" tIns="0" rIns="0" bIns="0" anchor="t">
                      <a:spAutoFit/>
                    </a:bodyPr>
                    <a:lstStyle/>
                    <a:p>
                      <a:pPr>
                        <a:spcBef>
                          <a:spcPct val="50000"/>
                        </a:spcBef>
                      </a:pPr>
                      <a:r>
                        <a:rPr lang="en-US" altLang="zh-CN"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24</a:t>
                      </a:r>
                      <a:r>
                        <a:rPr lang="zh-CN" altLang="en-US"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〔</a:t>
                      </a:r>
                      <a:r>
                        <a:rPr lang="en-US" altLang="zh-CN"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H</a:t>
                      </a:r>
                      <a:r>
                        <a:rPr lang="zh-CN" altLang="en-US"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〕</a:t>
                      </a:r>
                    </a:p>
                  </p:txBody>
                </p:sp>
                <p:sp>
                  <p:nvSpPr>
                    <p:cNvPr id="21563" name="文本框 52285"/>
                    <p:cNvSpPr txBox="1"/>
                    <p:nvPr/>
                  </p:nvSpPr>
                  <p:spPr>
                    <a:xfrm>
                      <a:off x="2280" y="3216"/>
                      <a:ext cx="144" cy="232"/>
                    </a:xfrm>
                    <a:prstGeom prst="rect">
                      <a:avLst/>
                    </a:prstGeom>
                    <a:noFill/>
                    <a:ln w="9525">
                      <a:noFill/>
                    </a:ln>
                  </p:spPr>
                  <p:txBody>
                    <a:bodyPr lIns="0" tIns="0" rIns="0" bIns="0" anchor="t">
                      <a:spAutoFit/>
                    </a:bodyPr>
                    <a:lstStyle/>
                    <a:p>
                      <a:pPr>
                        <a:spcBef>
                          <a:spcPct val="50000"/>
                        </a:spcBef>
                      </a:pPr>
                      <a:r>
                        <a:rPr lang="en-US" altLang="zh-CN"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+</a:t>
                      </a:r>
                    </a:p>
                  </p:txBody>
                </p:sp>
              </p:grpSp>
            </p:grpSp>
            <p:sp>
              <p:nvSpPr>
                <p:cNvPr id="21564" name="文本框 52286"/>
                <p:cNvSpPr txBox="1"/>
                <p:nvPr/>
              </p:nvSpPr>
              <p:spPr>
                <a:xfrm>
                  <a:off x="3648" y="3216"/>
                  <a:ext cx="144" cy="232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lIns="0" tIns="0" rIns="0" bIns="0" anchor="t"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:r>
                    <a:rPr lang="en-US" altLang="zh-CN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+</a:t>
                  </a:r>
                </a:p>
              </p:txBody>
            </p:sp>
          </p:grpSp>
        </p:grpSp>
        <p:sp>
          <p:nvSpPr>
            <p:cNvPr id="12" name="文本框 11"/>
            <p:cNvSpPr txBox="1"/>
            <p:nvPr/>
          </p:nvSpPr>
          <p:spPr>
            <a:xfrm>
              <a:off x="10151" y="4230"/>
              <a:ext cx="876" cy="72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zh-CN" sz="2400" b="1" noProof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+mn-ea"/>
                </a:rPr>
                <a:t>酶</a:t>
              </a:r>
            </a:p>
          </p:txBody>
        </p:sp>
        <p:sp>
          <p:nvSpPr>
            <p:cNvPr id="48" name="文本框 52273"/>
            <p:cNvSpPr txBox="1"/>
            <p:nvPr/>
          </p:nvSpPr>
          <p:spPr>
            <a:xfrm>
              <a:off x="6016" y="4457"/>
              <a:ext cx="886" cy="725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400" b="1" dirty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3</a:t>
              </a:r>
              <a:r>
                <a:rPr lang="zh-CN" altLang="en-US" sz="2400" b="1" dirty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：</a:t>
              </a:r>
            </a:p>
          </p:txBody>
        </p:sp>
      </p:grpSp>
      <p:grpSp>
        <p:nvGrpSpPr>
          <p:cNvPr id="51" name="组合 50"/>
          <p:cNvGrpSpPr/>
          <p:nvPr/>
        </p:nvGrpSpPr>
        <p:grpSpPr>
          <a:xfrm>
            <a:off x="3865880" y="3199765"/>
            <a:ext cx="6111875" cy="625475"/>
            <a:chOff x="6088" y="5039"/>
            <a:chExt cx="9625" cy="985"/>
          </a:xfrm>
        </p:grpSpPr>
        <p:grpSp>
          <p:nvGrpSpPr>
            <p:cNvPr id="52244" name="组合 52243"/>
            <p:cNvGrpSpPr/>
            <p:nvPr/>
          </p:nvGrpSpPr>
          <p:grpSpPr>
            <a:xfrm>
              <a:off x="7521" y="5255"/>
              <a:ext cx="8193" cy="720"/>
              <a:chOff x="1488" y="1824"/>
              <a:chExt cx="2880" cy="288"/>
            </a:xfrm>
          </p:grpSpPr>
          <p:sp>
            <p:nvSpPr>
              <p:cNvPr id="21522" name="矩形 52244"/>
              <p:cNvSpPr/>
              <p:nvPr/>
            </p:nvSpPr>
            <p:spPr>
              <a:xfrm>
                <a:off x="1488" y="1824"/>
                <a:ext cx="2880" cy="28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24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C</a:t>
                </a:r>
                <a:r>
                  <a:rPr lang="en-US" altLang="zh-CN" sz="2400" b="1" baseline="-30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6</a:t>
                </a:r>
                <a:r>
                  <a:rPr lang="en-US" altLang="zh-CN" sz="24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H</a:t>
                </a:r>
                <a:r>
                  <a:rPr lang="en-US" altLang="zh-CN" sz="2400" b="1" baseline="-30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12</a:t>
                </a:r>
                <a:r>
                  <a:rPr lang="en-US" altLang="zh-CN" sz="24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O</a:t>
                </a:r>
                <a:r>
                  <a:rPr lang="en-US" altLang="zh-CN" sz="2400" b="1" baseline="-30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6</a:t>
                </a:r>
                <a:r>
                  <a:rPr lang="en-US" altLang="zh-CN" sz="24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+6H</a:t>
                </a:r>
                <a:r>
                  <a:rPr lang="en-US" altLang="zh-CN" sz="2400" b="1" baseline="-30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2</a:t>
                </a:r>
                <a:r>
                  <a:rPr lang="en-US" altLang="zh-CN" sz="24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O+6O</a:t>
                </a:r>
                <a:r>
                  <a:rPr lang="en-US" altLang="zh-CN" sz="2400" b="1" baseline="-30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2          </a:t>
                </a:r>
                <a:r>
                  <a:rPr lang="en-US" altLang="zh-CN" sz="24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6CO</a:t>
                </a:r>
                <a:r>
                  <a:rPr lang="en-US" altLang="zh-CN" sz="2400" b="1" baseline="-30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2</a:t>
                </a:r>
                <a:r>
                  <a:rPr lang="en-US" altLang="zh-CN" sz="2400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+12H</a:t>
                </a:r>
                <a:r>
                  <a:rPr lang="en-US" altLang="zh-CN" sz="2400" b="1" baseline="-300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2</a:t>
                </a:r>
                <a:r>
                  <a:rPr lang="en-US" altLang="zh-CN" sz="2400" b="1" dirty="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O+</a:t>
                </a:r>
                <a:r>
                  <a:rPr lang="zh-CN" altLang="en-US" sz="2400" b="1" dirty="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能量</a:t>
                </a:r>
              </a:p>
            </p:txBody>
          </p:sp>
          <p:sp>
            <p:nvSpPr>
              <p:cNvPr id="21523" name="直接连接符 52245"/>
              <p:cNvSpPr/>
              <p:nvPr/>
            </p:nvSpPr>
            <p:spPr>
              <a:xfrm>
                <a:off x="2688" y="1968"/>
                <a:ext cx="430" cy="0"/>
              </a:xfrm>
              <a:prstGeom prst="line">
                <a:avLst/>
              </a:prstGeom>
              <a:ln w="317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  <p:txBody>
              <a:bodyPr anchor="t"/>
              <a:lstStyle/>
              <a:p>
                <a:pPr eaLnBrk="0" hangingPunct="0"/>
                <a:endParaRPr lang="zh-CN" altLang="en-US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52289" name="文本框 52288"/>
            <p:cNvSpPr txBox="1"/>
            <p:nvPr/>
          </p:nvSpPr>
          <p:spPr>
            <a:xfrm>
              <a:off x="6088" y="5300"/>
              <a:ext cx="1638" cy="72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400" b="1" dirty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总式：</a:t>
              </a:r>
            </a:p>
          </p:txBody>
        </p:sp>
        <p:sp>
          <p:nvSpPr>
            <p:cNvPr id="50" name="文本框 9"/>
            <p:cNvSpPr txBox="1"/>
            <p:nvPr/>
          </p:nvSpPr>
          <p:spPr>
            <a:xfrm>
              <a:off x="11027" y="5039"/>
              <a:ext cx="876" cy="72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>
                <a:spcBef>
                  <a:spcPct val="50000"/>
                </a:spcBef>
                <a:buClrTx/>
              </a:pPr>
              <a:r>
                <a:rPr lang="zh-CN" altLang="en-US"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  <a:sym typeface="黑体" panose="02010609060101010101" pitchFamily="49" charset="-122"/>
                </a:rPr>
                <a:t>酶</a:t>
              </a:r>
            </a:p>
          </p:txBody>
        </p:sp>
      </p:grp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random/>
      </p:transition>
    </mc:Choice>
    <mc:Fallback xmlns="">
      <p:transition spd="med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22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22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22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22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22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22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22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22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22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22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22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22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522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522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4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1" fill="hold"/>
                                        <p:tgtEl>
                                          <p:spTgt spid="52247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1" fill="hold"/>
                                        <p:tgtEl>
                                          <p:spTgt spid="52259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522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522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522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522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00"/>
                            </p:stCondLst>
                            <p:childTnLst>
                              <p:par>
                                <p:cTn id="81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522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522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522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522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522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522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522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522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227" grpId="0"/>
      <p:bldP spid="52228" grpId="0"/>
      <p:bldP spid="52229" grpId="0"/>
      <p:bldP spid="52230" grpId="0"/>
      <p:bldP spid="52231" grpId="0"/>
      <p:bldP spid="52232" grpId="0"/>
      <p:bldP spid="52233" grpId="0"/>
      <p:bldP spid="52234" grpId="0"/>
      <p:bldP spid="52243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等腰三角形 4"/>
          <p:cNvSpPr/>
          <p:nvPr/>
        </p:nvSpPr>
        <p:spPr>
          <a:xfrm flipV="1">
            <a:off x="0" y="0"/>
            <a:ext cx="4961528" cy="4114800"/>
          </a:xfrm>
          <a:prstGeom prst="triangle">
            <a:avLst>
              <a:gd name="adj" fmla="val 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6" name="等腰三角形 5"/>
          <p:cNvSpPr/>
          <p:nvPr/>
        </p:nvSpPr>
        <p:spPr>
          <a:xfrm rot="10800000" flipV="1">
            <a:off x="10055786" y="5086350"/>
            <a:ext cx="2136213" cy="1771650"/>
          </a:xfrm>
          <a:prstGeom prst="triangle">
            <a:avLst>
              <a:gd name="adj" fmla="val 0"/>
            </a:avLst>
          </a:prstGeom>
          <a:solidFill>
            <a:srgbClr val="4C46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cxnSp>
        <p:nvCxnSpPr>
          <p:cNvPr id="8" name="直接连接符 7"/>
          <p:cNvCxnSpPr/>
          <p:nvPr/>
        </p:nvCxnSpPr>
        <p:spPr>
          <a:xfrm flipH="1">
            <a:off x="1622774" y="3045418"/>
            <a:ext cx="1146506" cy="95084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flipH="1">
            <a:off x="1" y="4456560"/>
            <a:ext cx="2895599" cy="240144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flipH="1">
            <a:off x="4961528" y="0"/>
            <a:ext cx="2429874" cy="201519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4225941" y="2449484"/>
            <a:ext cx="4564380" cy="186118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5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charset="-122"/>
                <a:cs typeface="+mn-cs"/>
              </a:rPr>
              <a:t>结束！</a:t>
            </a:r>
            <a:endParaRPr kumimoji="0" lang="en-US" altLang="zh-CN" sz="115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gency FB" panose="020B0503020202020204" pitchFamily="34" charset="0"/>
              <a:ea typeface="微软雅黑" panose="020B0503020204020204" charset="-122"/>
              <a:cs typeface="+mn-cs"/>
            </a:endParaRPr>
          </a:p>
        </p:txBody>
      </p:sp>
      <p:cxnSp>
        <p:nvCxnSpPr>
          <p:cNvPr id="24" name="直接连接符 23"/>
          <p:cNvCxnSpPr/>
          <p:nvPr/>
        </p:nvCxnSpPr>
        <p:spPr>
          <a:xfrm flipH="1">
            <a:off x="11569700" y="4310556"/>
            <a:ext cx="622300" cy="5161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random/>
      </p:transition>
    </mc:Choice>
    <mc:Fallback xmlns="">
      <p:transition spd="med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1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文本框 83969"/>
          <p:cNvSpPr txBox="1"/>
          <p:nvPr/>
        </p:nvSpPr>
        <p:spPr>
          <a:xfrm>
            <a:off x="2627630" y="908050"/>
            <a:ext cx="9978390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>
              <a:spcBef>
                <a:spcPct val="50000"/>
              </a:spcBef>
              <a:buClr>
                <a:schemeClr val="bg1"/>
              </a:buClr>
            </a:pPr>
            <a:r>
              <a:rPr lang="en-US" altLang="zh-CN" sz="2800" dirty="0">
                <a:solidFill>
                  <a:schemeClr val="hlin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“</a:t>
            </a:r>
            <a:r>
              <a:rPr lang="zh-CN" altLang="en-US" sz="3600" dirty="0">
                <a:solidFill>
                  <a:schemeClr val="hlink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呼吸”</a:t>
            </a:r>
            <a:r>
              <a:rPr lang="zh-CN" altLang="en-US" sz="3600" dirty="0">
                <a:solidFill>
                  <a:srgbClr val="FF33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和</a:t>
            </a:r>
            <a:r>
              <a:rPr lang="zh-CN" altLang="en-US" sz="3600" dirty="0">
                <a:solidFill>
                  <a:schemeClr val="hlink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“呼吸作用”</a:t>
            </a:r>
            <a:r>
              <a:rPr lang="zh-CN" altLang="en-US" sz="3600" dirty="0">
                <a:solidFill>
                  <a:srgbClr val="FF33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有什么区别</a:t>
            </a:r>
            <a:r>
              <a:rPr lang="zh-CN" altLang="en-US" sz="3200" dirty="0">
                <a:solidFill>
                  <a:srgbClr val="FF33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？</a:t>
            </a:r>
            <a:endParaRPr lang="zh-CN" altLang="en-US" sz="3200">
              <a:solidFill>
                <a:srgbClr val="FF3300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83971" name="文本框 83970"/>
          <p:cNvSpPr txBox="1"/>
          <p:nvPr/>
        </p:nvSpPr>
        <p:spPr>
          <a:xfrm>
            <a:off x="971550" y="1456055"/>
            <a:ext cx="10623550" cy="95313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>
              <a:spcBef>
                <a:spcPct val="50000"/>
              </a:spcBef>
              <a:buClr>
                <a:schemeClr val="bg1"/>
              </a:buClr>
            </a:pP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“</a:t>
            </a:r>
            <a:r>
              <a:rPr lang="zh-CN" altLang="en-US" sz="2800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呼吸”是指生物体或细胞吸入氧气和呼出二氧化碳的过程，而“呼吸作用”是指细胞内有机物分解释放能量的过程。</a:t>
            </a:r>
          </a:p>
        </p:txBody>
      </p:sp>
      <p:sp>
        <p:nvSpPr>
          <p:cNvPr id="5123" name="云形标注 83976"/>
          <p:cNvSpPr/>
          <p:nvPr/>
        </p:nvSpPr>
        <p:spPr>
          <a:xfrm>
            <a:off x="755650" y="189230"/>
            <a:ext cx="2586355" cy="718820"/>
          </a:xfrm>
          <a:prstGeom prst="cloudCallout">
            <a:avLst>
              <a:gd name="adj1" fmla="val 25963"/>
              <a:gd name="adj2" fmla="val 80742"/>
            </a:avLst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lstStyle/>
          <a:p>
            <a:pPr algn="ctr"/>
            <a:r>
              <a:rPr lang="zh-CN" altLang="en-US" sz="3600" dirty="0">
                <a:solidFill>
                  <a:schemeClr val="bg1"/>
                </a:solidFill>
                <a:latin typeface="Arial" panose="020B0604020202020204" pitchFamily="34" charset="0"/>
                <a:ea typeface="华文行楷" pitchFamily="2" charset="-122"/>
              </a:rPr>
              <a:t>思考</a:t>
            </a:r>
            <a:r>
              <a:rPr lang="en-US" altLang="zh-CN" sz="3600" dirty="0">
                <a:solidFill>
                  <a:schemeClr val="bg1"/>
                </a:solidFill>
                <a:latin typeface="Arial" panose="020B0604020202020204" pitchFamily="34" charset="0"/>
                <a:ea typeface="华文行楷" pitchFamily="2" charset="-122"/>
              </a:rPr>
              <a:t>1</a:t>
            </a:r>
          </a:p>
        </p:txBody>
      </p:sp>
      <p:sp>
        <p:nvSpPr>
          <p:cNvPr id="83978" name="文本框 83977"/>
          <p:cNvSpPr txBox="1"/>
          <p:nvPr/>
        </p:nvSpPr>
        <p:spPr>
          <a:xfrm>
            <a:off x="1222375" y="4782820"/>
            <a:ext cx="10192385" cy="95313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just">
              <a:spcBef>
                <a:spcPct val="50000"/>
              </a:spcBef>
              <a:buClr>
                <a:schemeClr val="bg1"/>
              </a:buClr>
            </a:pP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“</a:t>
            </a:r>
            <a:r>
              <a:rPr lang="zh-CN" altLang="en-US" sz="2800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呼吸”是“呼吸作用”的前提和基础，没有呼吸过程吸入的氧气，就不能进行呼吸作用；而“呼吸作用”是“呼吸”的继续。</a:t>
            </a:r>
          </a:p>
        </p:txBody>
      </p:sp>
      <p:grpSp>
        <p:nvGrpSpPr>
          <p:cNvPr id="83979" name="组合 83978"/>
          <p:cNvGrpSpPr/>
          <p:nvPr/>
        </p:nvGrpSpPr>
        <p:grpSpPr>
          <a:xfrm>
            <a:off x="908416" y="3237257"/>
            <a:ext cx="11921562" cy="1423669"/>
            <a:chOff x="612" y="2036"/>
            <a:chExt cx="5853" cy="897"/>
          </a:xfrm>
        </p:grpSpPr>
        <p:sp>
          <p:nvSpPr>
            <p:cNvPr id="5126" name="矩形 83979"/>
            <p:cNvSpPr/>
            <p:nvPr/>
          </p:nvSpPr>
          <p:spPr>
            <a:xfrm>
              <a:off x="1600" y="2565"/>
              <a:ext cx="4865" cy="36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>
                <a:spcBef>
                  <a:spcPct val="50000"/>
                </a:spcBef>
                <a:buClr>
                  <a:schemeClr val="bg1"/>
                </a:buClr>
              </a:pPr>
              <a:r>
                <a:rPr lang="en-US" altLang="zh-CN" sz="3200" dirty="0">
                  <a:solidFill>
                    <a:srgbClr val="0070C0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</a:rPr>
                <a:t>“</a:t>
              </a:r>
              <a:r>
                <a:rPr lang="zh-CN" altLang="en-US" sz="3200" dirty="0">
                  <a:solidFill>
                    <a:srgbClr val="0070C0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</a:rPr>
                <a:t>呼吸”和“呼吸作用”有什么联系？</a:t>
              </a:r>
            </a:p>
          </p:txBody>
        </p:sp>
        <p:sp>
          <p:nvSpPr>
            <p:cNvPr id="5127" name="云形标注 83980"/>
            <p:cNvSpPr/>
            <p:nvPr/>
          </p:nvSpPr>
          <p:spPr>
            <a:xfrm>
              <a:off x="612" y="2036"/>
              <a:ext cx="1276" cy="529"/>
            </a:xfrm>
            <a:prstGeom prst="cloudCallout">
              <a:avLst>
                <a:gd name="adj1" fmla="val 35794"/>
                <a:gd name="adj2" fmla="val 104909"/>
              </a:avLst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algn="ctr"/>
              <a:r>
                <a:rPr lang="zh-CN" altLang="en-US" sz="3600" dirty="0">
                  <a:solidFill>
                    <a:schemeClr val="bg1"/>
                  </a:solidFill>
                  <a:latin typeface="Arial" panose="020B0604020202020204" pitchFamily="34" charset="0"/>
                  <a:ea typeface="华文行楷" pitchFamily="2" charset="-122"/>
                </a:rPr>
                <a:t>思考</a:t>
              </a:r>
              <a:r>
                <a:rPr lang="en-US" altLang="zh-CN" sz="3600" dirty="0">
                  <a:solidFill>
                    <a:schemeClr val="bg1"/>
                  </a:solidFill>
                  <a:latin typeface="Arial" panose="020B0604020202020204" pitchFamily="34" charset="0"/>
                  <a:ea typeface="华文行楷" pitchFamily="2" charset="-122"/>
                </a:rPr>
                <a:t>2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39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39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39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971" grpId="0"/>
      <p:bldP spid="8397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直接连接符 31"/>
          <p:cNvCxnSpPr/>
          <p:nvPr/>
        </p:nvCxnSpPr>
        <p:spPr>
          <a:xfrm>
            <a:off x="0" y="635000"/>
            <a:ext cx="42291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7962900" y="635000"/>
            <a:ext cx="42291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33"/>
          <p:cNvSpPr txBox="1"/>
          <p:nvPr/>
        </p:nvSpPr>
        <p:spPr>
          <a:xfrm>
            <a:off x="4582160" y="345292"/>
            <a:ext cx="3027680" cy="5835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3200" b="1" dirty="0">
                <a:solidFill>
                  <a:srgbClr val="002060"/>
                </a:solidFill>
                <a:latin typeface="Agency FB" panose="020B0503020202020204" pitchFamily="34" charset="0"/>
              </a:rPr>
              <a:t>酵母菌细胞呼吸</a:t>
            </a:r>
          </a:p>
        </p:txBody>
      </p:sp>
      <p:sp>
        <p:nvSpPr>
          <p:cNvPr id="27649" name="Text Box 2"/>
          <p:cNvSpPr txBox="1"/>
          <p:nvPr/>
        </p:nvSpPr>
        <p:spPr>
          <a:xfrm>
            <a:off x="518160" y="929005"/>
            <a:ext cx="10510520" cy="1075055"/>
          </a:xfrm>
          <a:prstGeom prst="rect">
            <a:avLst/>
          </a:prstGeom>
          <a:noFill/>
          <a:ln w="9525">
            <a:noFill/>
          </a:ln>
        </p:spPr>
        <p:txBody>
          <a:bodyPr wrap="square" lIns="91373" tIns="45685" rIns="91373" bIns="45685" anchor="t">
            <a:spAutoFit/>
          </a:bodyPr>
          <a:lstStyle/>
          <a:p>
            <a:pPr>
              <a:lnSpc>
                <a:spcPct val="100000"/>
              </a:lnSpc>
              <a:spcBef>
                <a:spcPct val="50000"/>
              </a:spcBef>
            </a:pPr>
            <a:r>
              <a:rPr lang="zh-CN" altLang="en-US" sz="3200" b="1" dirty="0">
                <a:solidFill>
                  <a:srgbClr val="FF33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酵母菌</a:t>
            </a:r>
            <a:r>
              <a:rPr lang="zh-CN" altLang="en-US" sz="3200" b="1" dirty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：</a:t>
            </a:r>
            <a:r>
              <a:rPr lang="zh-CN" altLang="en-US" sz="3200" b="1" dirty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ea"/>
              </a:rPr>
              <a:t>单细胞真菌</a:t>
            </a:r>
            <a:r>
              <a:rPr lang="en-US" altLang="zh-CN" sz="3200" b="1" dirty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ea"/>
              </a:rPr>
              <a:t>,</a:t>
            </a:r>
            <a:r>
              <a:rPr lang="zh-CN" altLang="en-US" sz="3200" b="1" dirty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ea"/>
              </a:rPr>
              <a:t>在有氧和无氧条件下都能生存</a:t>
            </a:r>
            <a:r>
              <a:rPr lang="en-US" altLang="zh-CN" sz="3200" b="1" dirty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ea"/>
              </a:rPr>
              <a:t>,</a:t>
            </a:r>
            <a:r>
              <a:rPr lang="zh-CN" altLang="en-US" sz="3200" b="1" dirty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ea"/>
              </a:rPr>
              <a:t>属于兼性厌氧菌。</a:t>
            </a:r>
          </a:p>
        </p:txBody>
      </p:sp>
      <p:grpSp>
        <p:nvGrpSpPr>
          <p:cNvPr id="2" name="Group 6"/>
          <p:cNvGrpSpPr/>
          <p:nvPr/>
        </p:nvGrpSpPr>
        <p:grpSpPr>
          <a:xfrm>
            <a:off x="903605" y="2273300"/>
            <a:ext cx="8391525" cy="3800475"/>
            <a:chOff x="186" y="1104"/>
            <a:chExt cx="5286" cy="2394"/>
          </a:xfrm>
        </p:grpSpPr>
        <p:pic>
          <p:nvPicPr>
            <p:cNvPr id="27651" name="Picture 3" descr="酵母菌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6" y="1104"/>
              <a:ext cx="1974" cy="2394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27652" name="Picture 4" descr="酵母菌出芽"/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792" y="1104"/>
              <a:ext cx="1680" cy="2352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27653" name="Picture 5" descr="酵母菌2"/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E8D682"/>
                </a:clrFrom>
                <a:clrTo>
                  <a:srgbClr val="E8D682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400" y="1104"/>
              <a:ext cx="1193" cy="2352"/>
            </a:xfrm>
            <a:prstGeom prst="rect">
              <a:avLst/>
            </a:prstGeom>
            <a:noFill/>
            <a:ln w="9525">
              <a:noFill/>
            </a:ln>
          </p:spPr>
        </p:pic>
      </p:grp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random/>
      </p:transition>
    </mc:Choice>
    <mc:Fallback xmlns="">
      <p:transition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64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直接连接符 31"/>
          <p:cNvCxnSpPr/>
          <p:nvPr/>
        </p:nvCxnSpPr>
        <p:spPr>
          <a:xfrm>
            <a:off x="0" y="635000"/>
            <a:ext cx="42291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7962900" y="635000"/>
            <a:ext cx="42291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601" name="Text Box 6"/>
          <p:cNvSpPr txBox="1"/>
          <p:nvPr/>
        </p:nvSpPr>
        <p:spPr>
          <a:xfrm>
            <a:off x="548005" y="1083945"/>
            <a:ext cx="7132320" cy="1813560"/>
          </a:xfrm>
          <a:prstGeom prst="rect">
            <a:avLst/>
          </a:prstGeom>
          <a:noFill/>
          <a:ln w="9525">
            <a:noFill/>
          </a:ln>
        </p:spPr>
        <p:txBody>
          <a:bodyPr wrap="square" lIns="91373" tIns="45685" rIns="91373" bIns="45685" anchor="t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若用</a:t>
            </a:r>
            <a:r>
              <a:rPr lang="en-US" altLang="zh-CN" sz="28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30</a:t>
            </a:r>
            <a:r>
              <a:rPr lang="en-US" altLang="zh-CN" sz="2800" b="1" baseline="30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0</a:t>
            </a:r>
            <a:r>
              <a:rPr lang="en-US" altLang="zh-CN" sz="28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C</a:t>
            </a:r>
            <a:r>
              <a:rPr lang="zh-CN" altLang="en-US" sz="28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的温水把买来的鲜酵母粉化开，用它发一块面团，几个小时后，面团便会渐渐膨大。用手抠开里面，会发现</a:t>
            </a:r>
            <a:r>
              <a:rPr lang="zh-CN" altLang="en-US" sz="2800" b="1" dirty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面团里面变成蜂窝一样，有许多空隙，并且还能闻到酒味</a:t>
            </a:r>
            <a:r>
              <a:rPr lang="zh-CN" altLang="en-US" sz="28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。</a:t>
            </a:r>
          </a:p>
        </p:txBody>
      </p:sp>
      <p:pic>
        <p:nvPicPr>
          <p:cNvPr id="33795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0325" y="930275"/>
            <a:ext cx="2926715" cy="25177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3796" name="文本框 8"/>
          <p:cNvSpPr txBox="1"/>
          <p:nvPr/>
        </p:nvSpPr>
        <p:spPr>
          <a:xfrm>
            <a:off x="7962900" y="3371850"/>
            <a:ext cx="2452370" cy="459105"/>
          </a:xfrm>
          <a:prstGeom prst="rect">
            <a:avLst/>
          </a:prstGeom>
          <a:noFill/>
          <a:ln w="9525">
            <a:noFill/>
          </a:ln>
        </p:spPr>
        <p:txBody>
          <a:bodyPr wrap="square" lIns="91422" tIns="45712" rIns="91422" bIns="45712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馒头疏松的小孔</a:t>
            </a:r>
          </a:p>
        </p:txBody>
      </p:sp>
      <p:grpSp>
        <p:nvGrpSpPr>
          <p:cNvPr id="9" name="组合 8"/>
          <p:cNvGrpSpPr/>
          <p:nvPr/>
        </p:nvGrpSpPr>
        <p:grpSpPr>
          <a:xfrm>
            <a:off x="467995" y="3121025"/>
            <a:ext cx="3293110" cy="3234055"/>
            <a:chOff x="737" y="4915"/>
            <a:chExt cx="5186" cy="5093"/>
          </a:xfrm>
        </p:grpSpPr>
        <p:pic>
          <p:nvPicPr>
            <p:cNvPr id="33794" name="图片 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37" y="4915"/>
              <a:ext cx="5187" cy="4371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33797" name="文本框 9"/>
            <p:cNvSpPr txBox="1"/>
            <p:nvPr/>
          </p:nvSpPr>
          <p:spPr>
            <a:xfrm>
              <a:off x="2447" y="9286"/>
              <a:ext cx="1426" cy="72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lIns="91422" tIns="45712" rIns="91422" bIns="45712">
              <a:spAutoFit/>
            </a:bodyPr>
            <a:lstStyle/>
            <a:p>
              <a:pPr>
                <a:buFont typeface="Arial" panose="020B0604020202020204" pitchFamily="34" charset="0"/>
                <a:buNone/>
              </a:pPr>
              <a:r>
                <a:rPr lang="zh-CN" altLang="en-US" sz="2400" b="1" dirty="0">
                  <a:latin typeface="微软雅黑" panose="020B0503020204020204" charset="-122"/>
                  <a:ea typeface="微软雅黑" panose="020B0503020204020204" charset="-122"/>
                </a:rPr>
                <a:t>甜酒</a:t>
              </a: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4493260" y="342752"/>
            <a:ext cx="3027680" cy="5835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3200" b="1" dirty="0">
                <a:solidFill>
                  <a:srgbClr val="002060"/>
                </a:solidFill>
                <a:latin typeface="Agency FB" panose="020B0503020202020204" pitchFamily="34" charset="0"/>
              </a:rPr>
              <a:t>酵母菌细胞呼吸</a:t>
            </a:r>
          </a:p>
        </p:txBody>
      </p:sp>
      <p:sp>
        <p:nvSpPr>
          <p:cNvPr id="4" name="矩形 3"/>
          <p:cNvSpPr/>
          <p:nvPr/>
        </p:nvSpPr>
        <p:spPr>
          <a:xfrm>
            <a:off x="3630295" y="3830955"/>
            <a:ext cx="3088005" cy="156845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9600" b="1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仿宋" panose="02010609060101010101" charset="-122"/>
                <a:ea typeface="仿宋" panose="02010609060101010101" charset="-122"/>
              </a:rPr>
              <a:t>？</a:t>
            </a:r>
          </a:p>
        </p:txBody>
      </p:sp>
      <p:sp>
        <p:nvSpPr>
          <p:cNvPr id="5" name="Text Box 6"/>
          <p:cNvSpPr txBox="1"/>
          <p:nvPr/>
        </p:nvSpPr>
        <p:spPr>
          <a:xfrm>
            <a:off x="5351145" y="4447540"/>
            <a:ext cx="6557010" cy="951865"/>
          </a:xfrm>
          <a:prstGeom prst="rect">
            <a:avLst/>
          </a:prstGeom>
          <a:noFill/>
          <a:ln w="9525">
            <a:noFill/>
          </a:ln>
        </p:spPr>
        <p:txBody>
          <a:bodyPr wrap="square" lIns="91373" tIns="45685" rIns="91373" bIns="45685" anchor="t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8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1.</a:t>
            </a:r>
            <a:r>
              <a:rPr lang="zh-CN" altLang="en-US" sz="28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酵母菌发酵产生的</a:t>
            </a:r>
            <a:r>
              <a:rPr lang="zh-CN" altLang="en-US" sz="28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酒精和CO</a:t>
            </a:r>
            <a:r>
              <a:rPr lang="zh-CN" altLang="en-US" sz="2800" b="1" baseline="-250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2</a:t>
            </a:r>
            <a:r>
              <a:rPr lang="zh-CN" altLang="en-US" sz="28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是在什么条件下产生的？（有氧？无氧？）</a:t>
            </a:r>
          </a:p>
        </p:txBody>
      </p:sp>
      <p:grpSp>
        <p:nvGrpSpPr>
          <p:cNvPr id="8" name="组合 7"/>
          <p:cNvGrpSpPr/>
          <p:nvPr/>
        </p:nvGrpSpPr>
        <p:grpSpPr>
          <a:xfrm>
            <a:off x="7680325" y="930275"/>
            <a:ext cx="2926080" cy="2900045"/>
            <a:chOff x="12095" y="1465"/>
            <a:chExt cx="4608" cy="4567"/>
          </a:xfrm>
        </p:grpSpPr>
        <p:pic>
          <p:nvPicPr>
            <p:cNvPr id="6" name="图片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095" y="1465"/>
              <a:ext cx="4609" cy="3965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7" name="文本框 8"/>
            <p:cNvSpPr txBox="1"/>
            <p:nvPr/>
          </p:nvSpPr>
          <p:spPr>
            <a:xfrm>
              <a:off x="12540" y="5310"/>
              <a:ext cx="3862" cy="72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lIns="91422" tIns="45712" rIns="91422" bIns="45712">
              <a:spAutoFit/>
            </a:bodyPr>
            <a:lstStyle/>
            <a:p>
              <a:pPr>
                <a:buFont typeface="Arial" panose="020B0604020202020204" pitchFamily="34" charset="0"/>
                <a:buNone/>
              </a:pPr>
              <a:r>
                <a:rPr lang="zh-CN" altLang="en-US" sz="2400" dirty="0">
                  <a:latin typeface="宋体" panose="02010600030101010101" pitchFamily="2" charset="-122"/>
                  <a:ea typeface="宋体" panose="02010600030101010101" pitchFamily="2" charset="-122"/>
                </a:rPr>
                <a:t>馒头疏松的小孔</a:t>
              </a:r>
            </a:p>
          </p:txBody>
        </p:sp>
      </p:grp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random/>
      </p:transition>
    </mc:Choice>
    <mc:Fallback xmlns="">
      <p:transition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01" grpId="0"/>
      <p:bldP spid="4" grpId="0"/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" name="直接连接符 46"/>
          <p:cNvCxnSpPr/>
          <p:nvPr/>
        </p:nvCxnSpPr>
        <p:spPr>
          <a:xfrm>
            <a:off x="0" y="635000"/>
            <a:ext cx="42291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/>
          <p:cNvCxnSpPr/>
          <p:nvPr/>
        </p:nvCxnSpPr>
        <p:spPr>
          <a:xfrm>
            <a:off x="7962900" y="635000"/>
            <a:ext cx="42291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2912745" y="230505"/>
            <a:ext cx="5692140" cy="645160"/>
          </a:xfrm>
          <a:prstGeom prst="rect">
            <a:avLst/>
          </a:prstGeom>
          <a:noFill/>
        </p:spPr>
        <p:txBody>
          <a:bodyPr wrap="none" rtlCol="0" anchor="t">
            <a:sp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zh-CN" altLang="en-US" sz="3600" b="1" i="1">
                <a:ln w="9525">
                  <a:noFill/>
                  <a:prstDash val="solid"/>
                </a:ln>
                <a:solidFill>
                  <a:srgbClr val="00206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探究酵母菌细胞呼吸的方式</a:t>
            </a:r>
          </a:p>
        </p:txBody>
      </p:sp>
      <p:sp>
        <p:nvSpPr>
          <p:cNvPr id="38915" name="Text Box 3"/>
          <p:cNvSpPr txBox="1"/>
          <p:nvPr/>
        </p:nvSpPr>
        <p:spPr>
          <a:xfrm>
            <a:off x="458470" y="875665"/>
            <a:ext cx="10935970" cy="476885"/>
          </a:xfrm>
          <a:prstGeom prst="rect">
            <a:avLst/>
          </a:prstGeom>
          <a:noFill/>
          <a:ln w="38100" cap="flat" cmpd="sng">
            <a:noFill/>
            <a:prstDash val="solid"/>
            <a:miter/>
            <a:headEnd type="none" w="med" len="med"/>
            <a:tailEnd type="none" w="med" len="med"/>
          </a:ln>
        </p:spPr>
        <p:txBody>
          <a:bodyPr wrap="square" lIns="91422" tIns="45712" rIns="91422" bIns="45712">
            <a:spAutoFit/>
          </a:bodyPr>
          <a:lstStyle/>
          <a:p>
            <a:pPr eaLnBrk="1" hangingPunct="1">
              <a:lnSpc>
                <a:spcPct val="90000"/>
              </a:lnSpc>
              <a:spcBef>
                <a:spcPct val="50000"/>
              </a:spcBef>
              <a:buFont typeface="Arial" panose="020B0604020202020204" pitchFamily="34" charset="0"/>
              <a:buNone/>
            </a:pPr>
            <a:r>
              <a:rPr lang="en-US" altLang="zh-CN" sz="2800" b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1.</a:t>
            </a:r>
            <a:r>
              <a:rPr lang="zh-CN" altLang="en-US" sz="2800" b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提出问题</a:t>
            </a:r>
            <a:r>
              <a:rPr lang="en-US" altLang="zh-CN" sz="2800" b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:</a:t>
            </a:r>
            <a:r>
              <a:rPr lang="en-US" altLang="zh-CN" sz="2800" b="1" dirty="0">
                <a:solidFill>
                  <a:srgbClr val="FF3300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2800" b="1" dirty="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酒精和</a:t>
            </a:r>
            <a:r>
              <a:rPr lang="en-US" altLang="zh-CN" sz="2800" b="1" dirty="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CO</a:t>
            </a:r>
            <a:r>
              <a:rPr lang="en-US" altLang="zh-CN" sz="2800" b="1" baseline="-25000" dirty="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2</a:t>
            </a:r>
            <a:r>
              <a:rPr lang="zh-CN" altLang="en-US" sz="2800" b="1" dirty="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是酵母菌在什么条件产生的（有氧？无氧？）</a:t>
            </a:r>
          </a:p>
        </p:txBody>
      </p:sp>
      <p:sp>
        <p:nvSpPr>
          <p:cNvPr id="13" name="Text Box 3"/>
          <p:cNvSpPr txBox="1"/>
          <p:nvPr/>
        </p:nvSpPr>
        <p:spPr>
          <a:xfrm>
            <a:off x="458470" y="1665605"/>
            <a:ext cx="10935970" cy="864235"/>
          </a:xfrm>
          <a:prstGeom prst="rect">
            <a:avLst/>
          </a:prstGeom>
          <a:noFill/>
          <a:ln w="38100" cap="flat" cmpd="sng">
            <a:noFill/>
            <a:prstDash val="solid"/>
            <a:miter/>
            <a:headEnd type="none" w="med" len="med"/>
            <a:tailEnd type="none" w="med" len="med"/>
          </a:ln>
        </p:spPr>
        <p:txBody>
          <a:bodyPr wrap="square" lIns="91422" tIns="45712" rIns="91422" bIns="45712">
            <a:spAutoFit/>
          </a:bodyPr>
          <a:lstStyle/>
          <a:p>
            <a:pPr eaLnBrk="1" hangingPunct="1">
              <a:lnSpc>
                <a:spcPct val="90000"/>
              </a:lnSpc>
              <a:spcBef>
                <a:spcPct val="50000"/>
              </a:spcBef>
              <a:buFont typeface="Arial" panose="020B0604020202020204" pitchFamily="34" charset="0"/>
              <a:buNone/>
            </a:pPr>
            <a:r>
              <a:rPr lang="en-US" altLang="zh-CN" sz="2800" b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2.</a:t>
            </a:r>
            <a:r>
              <a:rPr lang="zh-CN" altLang="en-US" sz="2800" b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作出假设</a:t>
            </a:r>
            <a:r>
              <a:rPr lang="en-US" altLang="zh-CN" sz="2800" b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:</a:t>
            </a:r>
            <a:r>
              <a:rPr lang="zh-CN" altLang="en-US" sz="2800" b="1" dirty="0">
                <a:latin typeface="Arial" panose="020B0604020202020204" pitchFamily="34" charset="0"/>
                <a:ea typeface="华文中宋" panose="02010600040101010101" pitchFamily="2" charset="-122"/>
                <a:sym typeface="+mn-ea"/>
              </a:rPr>
              <a:t>酵母菌在</a:t>
            </a:r>
            <a:r>
              <a:rPr lang="zh-CN" altLang="en-US" sz="2800" b="1" dirty="0">
                <a:solidFill>
                  <a:srgbClr val="FF0000"/>
                </a:solidFill>
                <a:latin typeface="Arial" panose="020B0604020202020204" pitchFamily="34" charset="0"/>
                <a:ea typeface="华文中宋" panose="02010600040101010101" pitchFamily="2" charset="-122"/>
                <a:sym typeface="+mn-ea"/>
              </a:rPr>
              <a:t>无氧</a:t>
            </a:r>
            <a:r>
              <a:rPr lang="zh-CN" altLang="en-US" sz="2800" b="1" dirty="0">
                <a:latin typeface="Arial" panose="020B0604020202020204" pitchFamily="34" charset="0"/>
                <a:ea typeface="华文中宋" panose="02010600040101010101" pitchFamily="2" charset="-122"/>
                <a:sym typeface="+mn-ea"/>
              </a:rPr>
              <a:t>条件下产生</a:t>
            </a:r>
            <a:r>
              <a:rPr lang="zh-CN" altLang="en-US" sz="2800" b="1" dirty="0">
                <a:solidFill>
                  <a:srgbClr val="FF0000"/>
                </a:solidFill>
                <a:latin typeface="Arial" panose="020B0604020202020204" pitchFamily="34" charset="0"/>
                <a:ea typeface="华文中宋" panose="02010600040101010101" pitchFamily="2" charset="-122"/>
                <a:sym typeface="+mn-ea"/>
              </a:rPr>
              <a:t>酒精</a:t>
            </a:r>
            <a:r>
              <a:rPr lang="zh-CN" altLang="en-US" sz="28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和CO</a:t>
            </a:r>
            <a:r>
              <a:rPr lang="zh-CN" altLang="en-US" sz="2800" b="1" baseline="-250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2</a:t>
            </a:r>
            <a:r>
              <a:rPr lang="zh-CN" altLang="en-US" sz="2800" b="1" dirty="0">
                <a:latin typeface="Arial" panose="020B0604020202020204" pitchFamily="34" charset="0"/>
                <a:ea typeface="华文中宋" panose="02010600040101010101" pitchFamily="2" charset="-122"/>
                <a:sym typeface="+mn-ea"/>
              </a:rPr>
              <a:t>。</a:t>
            </a:r>
            <a:r>
              <a:rPr lang="en-US" altLang="zh-CN" sz="2800" b="1" dirty="0">
                <a:solidFill>
                  <a:srgbClr val="FF33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</a:t>
            </a:r>
            <a:r>
              <a:rPr lang="zh-CN" altLang="en-US" sz="2800" b="1" dirty="0">
                <a:latin typeface="Arial" panose="020B0604020202020204" pitchFamily="34" charset="0"/>
                <a:ea typeface="华文中宋" panose="02010600040101010101" pitchFamily="2" charset="-122"/>
                <a:sym typeface="+mn-ea"/>
              </a:rPr>
              <a:t>酵母菌在有</a:t>
            </a:r>
            <a:r>
              <a:rPr lang="zh-CN" altLang="en-US" sz="2800" b="1" dirty="0">
                <a:solidFill>
                  <a:srgbClr val="FF0000"/>
                </a:solidFill>
                <a:latin typeface="Arial" panose="020B0604020202020204" pitchFamily="34" charset="0"/>
                <a:ea typeface="华文中宋" panose="02010600040101010101" pitchFamily="2" charset="-122"/>
                <a:sym typeface="+mn-ea"/>
              </a:rPr>
              <a:t>氧</a:t>
            </a:r>
            <a:r>
              <a:rPr lang="zh-CN" altLang="en-US" sz="2800" b="1" dirty="0">
                <a:latin typeface="Arial" panose="020B0604020202020204" pitchFamily="34" charset="0"/>
                <a:ea typeface="华文中宋" panose="02010600040101010101" pitchFamily="2" charset="-122"/>
                <a:sym typeface="+mn-ea"/>
              </a:rPr>
              <a:t>条件下产生</a:t>
            </a:r>
            <a:r>
              <a:rPr lang="zh-CN" altLang="en-US" sz="28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CO</a:t>
            </a:r>
            <a:r>
              <a:rPr lang="zh-CN" altLang="en-US" sz="2800" b="1" baseline="-250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2</a:t>
            </a:r>
            <a:r>
              <a:rPr lang="zh-CN" altLang="en-US" sz="2800" b="1" dirty="0">
                <a:latin typeface="Arial" panose="020B0604020202020204" pitchFamily="34" charset="0"/>
                <a:ea typeface="华文中宋" panose="02010600040101010101" pitchFamily="2" charset="-122"/>
                <a:sym typeface="+mn-ea"/>
              </a:rPr>
              <a:t>。</a:t>
            </a:r>
            <a:endParaRPr lang="zh-CN" altLang="en-US" sz="2800" dirty="0">
              <a:solidFill>
                <a:srgbClr val="0000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" name="Text Box 3"/>
          <p:cNvSpPr txBox="1"/>
          <p:nvPr/>
        </p:nvSpPr>
        <p:spPr>
          <a:xfrm>
            <a:off x="458470" y="2529840"/>
            <a:ext cx="10935970" cy="476885"/>
          </a:xfrm>
          <a:prstGeom prst="rect">
            <a:avLst/>
          </a:prstGeom>
          <a:noFill/>
          <a:ln w="38100" cap="flat" cmpd="sng">
            <a:noFill/>
            <a:prstDash val="solid"/>
            <a:miter/>
            <a:headEnd type="none" w="med" len="med"/>
            <a:tailEnd type="none" w="med" len="med"/>
          </a:ln>
        </p:spPr>
        <p:txBody>
          <a:bodyPr wrap="square" lIns="91422" tIns="45712" rIns="91422" bIns="45712">
            <a:spAutoFit/>
          </a:bodyPr>
          <a:lstStyle/>
          <a:p>
            <a:pPr eaLnBrk="1" hangingPunct="1">
              <a:lnSpc>
                <a:spcPct val="90000"/>
              </a:lnSpc>
              <a:spcBef>
                <a:spcPct val="50000"/>
              </a:spcBef>
              <a:buFont typeface="Arial" panose="020B0604020202020204" pitchFamily="34" charset="0"/>
              <a:buNone/>
            </a:pP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3.</a:t>
            </a: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设计实验</a:t>
            </a: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: </a:t>
            </a: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（控制变量）</a:t>
            </a:r>
          </a:p>
        </p:txBody>
      </p:sp>
      <p:sp>
        <p:nvSpPr>
          <p:cNvPr id="10244" name="Text Box 4"/>
          <p:cNvSpPr txBox="1"/>
          <p:nvPr/>
        </p:nvSpPr>
        <p:spPr>
          <a:xfrm>
            <a:off x="829945" y="4107815"/>
            <a:ext cx="1824355" cy="520700"/>
          </a:xfrm>
          <a:prstGeom prst="rect">
            <a:avLst/>
          </a:prstGeom>
          <a:noFill/>
          <a:ln w="9525">
            <a:noFill/>
          </a:ln>
        </p:spPr>
        <p:txBody>
          <a:bodyPr wrap="square" lIns="91422" tIns="45712" rIns="91422" bIns="45712">
            <a:spAutoFit/>
          </a:bodyPr>
          <a:lstStyle/>
          <a:p>
            <a:pPr eaLnBrk="1" hangingPunct="1">
              <a:spcBef>
                <a:spcPct val="50000"/>
              </a:spcBef>
              <a:buFont typeface="Arial" panose="020B0604020202020204" pitchFamily="34" charset="0"/>
              <a:buNone/>
            </a:pPr>
            <a:r>
              <a:rPr lang="zh-CN" altLang="en-US" sz="2800" b="1" dirty="0">
                <a:solidFill>
                  <a:srgbClr val="0810B8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分析变量</a:t>
            </a:r>
          </a:p>
        </p:txBody>
      </p:sp>
      <p:sp>
        <p:nvSpPr>
          <p:cNvPr id="10245" name="AutoShape 5"/>
          <p:cNvSpPr/>
          <p:nvPr/>
        </p:nvSpPr>
        <p:spPr>
          <a:xfrm>
            <a:off x="2436813" y="3535045"/>
            <a:ext cx="228600" cy="1752600"/>
          </a:xfrm>
          <a:prstGeom prst="leftBrace">
            <a:avLst>
              <a:gd name="adj1" fmla="val 63640"/>
              <a:gd name="adj2" fmla="val 50000"/>
            </a:avLst>
          </a:prstGeom>
          <a:noFill/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lIns="91422" tIns="45712" rIns="91422" bIns="45712" anchor="ctr"/>
          <a:lstStyle/>
          <a:p>
            <a:pPr eaLnBrk="1" hangingPunct="1">
              <a:buFont typeface="Arial" panose="020B0604020202020204" pitchFamily="34" charset="0"/>
              <a:buNone/>
            </a:pPr>
            <a:endParaRPr lang="zh-CN" altLang="en-US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10246" name="组合 10245"/>
          <p:cNvGrpSpPr/>
          <p:nvPr/>
        </p:nvGrpSpPr>
        <p:grpSpPr>
          <a:xfrm>
            <a:off x="2654300" y="3246120"/>
            <a:ext cx="1752600" cy="2355806"/>
            <a:chOff x="0" y="0"/>
            <a:chExt cx="2760" cy="3711"/>
          </a:xfrm>
        </p:grpSpPr>
        <p:sp>
          <p:nvSpPr>
            <p:cNvPr id="40977" name="Text Box 6"/>
            <p:cNvSpPr txBox="1"/>
            <p:nvPr/>
          </p:nvSpPr>
          <p:spPr>
            <a:xfrm>
              <a:off x="113" y="0"/>
              <a:ext cx="2280" cy="82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  <a:buFont typeface="Arial" panose="020B0604020202020204" pitchFamily="34" charset="0"/>
                <a:buNone/>
              </a:pPr>
              <a:r>
                <a:rPr lang="zh-CN" altLang="en-US" sz="2800" b="1" dirty="0">
                  <a:solidFill>
                    <a:srgbClr val="0810B8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自变量</a:t>
              </a:r>
              <a:r>
                <a:rPr lang="en-US" altLang="zh-CN" sz="2800" b="1" dirty="0">
                  <a:solidFill>
                    <a:srgbClr val="0810B8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:</a:t>
              </a:r>
            </a:p>
          </p:txBody>
        </p:sp>
        <p:sp>
          <p:nvSpPr>
            <p:cNvPr id="40978" name="Text Box 7"/>
            <p:cNvSpPr txBox="1"/>
            <p:nvPr/>
          </p:nvSpPr>
          <p:spPr>
            <a:xfrm>
              <a:off x="113" y="1475"/>
              <a:ext cx="2280" cy="82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  <a:buFont typeface="Arial" panose="020B0604020202020204" pitchFamily="34" charset="0"/>
                <a:buNone/>
              </a:pPr>
              <a:r>
                <a:rPr lang="zh-CN" altLang="en-US" sz="2800" b="1" dirty="0">
                  <a:solidFill>
                    <a:srgbClr val="0810B8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因变量</a:t>
              </a:r>
              <a:r>
                <a:rPr lang="en-US" altLang="zh-CN" sz="2800" b="1" dirty="0">
                  <a:solidFill>
                    <a:srgbClr val="0810B8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:</a:t>
              </a:r>
            </a:p>
          </p:txBody>
        </p:sp>
        <p:sp>
          <p:nvSpPr>
            <p:cNvPr id="40979" name="Text Box 8"/>
            <p:cNvSpPr txBox="1"/>
            <p:nvPr/>
          </p:nvSpPr>
          <p:spPr>
            <a:xfrm>
              <a:off x="0" y="2889"/>
              <a:ext cx="2760" cy="82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  <a:buFont typeface="Arial" panose="020B0604020202020204" pitchFamily="34" charset="0"/>
                <a:buNone/>
              </a:pPr>
              <a:r>
                <a:rPr lang="zh-CN" altLang="en-US" sz="2800" b="1" dirty="0">
                  <a:solidFill>
                    <a:srgbClr val="0810B8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无关变量</a:t>
              </a:r>
              <a:r>
                <a:rPr lang="en-US" altLang="zh-CN" sz="2800" b="1" dirty="0">
                  <a:solidFill>
                    <a:srgbClr val="0810B8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:</a:t>
              </a:r>
            </a:p>
          </p:txBody>
        </p:sp>
      </p:grpSp>
      <p:sp>
        <p:nvSpPr>
          <p:cNvPr id="10250" name="Text Box 9"/>
          <p:cNvSpPr txBox="1"/>
          <p:nvPr/>
        </p:nvSpPr>
        <p:spPr>
          <a:xfrm>
            <a:off x="4092575" y="3246120"/>
            <a:ext cx="2743200" cy="520700"/>
          </a:xfrm>
          <a:prstGeom prst="rect">
            <a:avLst/>
          </a:prstGeom>
          <a:noFill/>
          <a:ln w="9525">
            <a:noFill/>
          </a:ln>
        </p:spPr>
        <p:txBody>
          <a:bodyPr lIns="91422" tIns="45712" rIns="91422" bIns="45712">
            <a:spAutoFit/>
          </a:bodyPr>
          <a:lstStyle/>
          <a:p>
            <a:pPr eaLnBrk="1" hangingPunct="1">
              <a:spcBef>
                <a:spcPct val="50000"/>
              </a:spcBef>
              <a:buFont typeface="Arial" panose="020B0604020202020204" pitchFamily="34" charset="0"/>
              <a:buNone/>
            </a:pPr>
            <a:r>
              <a:rPr lang="zh-CN" altLang="en-US" sz="28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细胞呼吸的条件</a:t>
            </a:r>
          </a:p>
        </p:txBody>
      </p:sp>
      <p:sp>
        <p:nvSpPr>
          <p:cNvPr id="10251" name="Text Box 10"/>
          <p:cNvSpPr txBox="1"/>
          <p:nvPr/>
        </p:nvSpPr>
        <p:spPr>
          <a:xfrm>
            <a:off x="4021138" y="4182745"/>
            <a:ext cx="3048000" cy="520700"/>
          </a:xfrm>
          <a:prstGeom prst="rect">
            <a:avLst/>
          </a:prstGeom>
          <a:noFill/>
          <a:ln w="9525">
            <a:noFill/>
          </a:ln>
        </p:spPr>
        <p:txBody>
          <a:bodyPr lIns="91422" tIns="45712" rIns="91422" bIns="45712">
            <a:spAutoFit/>
          </a:bodyPr>
          <a:lstStyle/>
          <a:p>
            <a:pPr eaLnBrk="1" hangingPunct="1">
              <a:spcBef>
                <a:spcPct val="50000"/>
              </a:spcBef>
              <a:buFont typeface="Arial" panose="020B0604020202020204" pitchFamily="34" charset="0"/>
              <a:buNone/>
            </a:pPr>
            <a:r>
              <a:rPr lang="zh-CN" altLang="en-US" sz="28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细胞呼吸的产物 </a:t>
            </a:r>
          </a:p>
        </p:txBody>
      </p:sp>
      <p:sp>
        <p:nvSpPr>
          <p:cNvPr id="10252" name="AutoShape 11"/>
          <p:cNvSpPr/>
          <p:nvPr/>
        </p:nvSpPr>
        <p:spPr>
          <a:xfrm>
            <a:off x="7094855" y="3153728"/>
            <a:ext cx="228600" cy="676275"/>
          </a:xfrm>
          <a:prstGeom prst="leftBrace">
            <a:avLst>
              <a:gd name="adj1" fmla="val 30459"/>
              <a:gd name="adj2" fmla="val 50000"/>
            </a:avLst>
          </a:prstGeom>
          <a:noFill/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lIns="91422" tIns="45712" rIns="91422" bIns="45712" anchor="ctr"/>
          <a:lstStyle/>
          <a:p>
            <a:pPr eaLnBrk="1" hangingPunct="1">
              <a:buFont typeface="Arial" panose="020B0604020202020204" pitchFamily="34" charset="0"/>
              <a:buNone/>
            </a:pPr>
            <a:endParaRPr lang="zh-CN" altLang="en-US" sz="28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0253" name="Text Box 12"/>
          <p:cNvSpPr txBox="1"/>
          <p:nvPr/>
        </p:nvSpPr>
        <p:spPr>
          <a:xfrm>
            <a:off x="7275830" y="2941003"/>
            <a:ext cx="1654175" cy="520700"/>
          </a:xfrm>
          <a:prstGeom prst="rect">
            <a:avLst/>
          </a:prstGeom>
          <a:noFill/>
          <a:ln w="9525">
            <a:noFill/>
          </a:ln>
        </p:spPr>
        <p:txBody>
          <a:bodyPr lIns="91422" tIns="45712" rIns="91422" bIns="45712">
            <a:spAutoFit/>
          </a:bodyPr>
          <a:lstStyle/>
          <a:p>
            <a:pPr eaLnBrk="1" hangingPunct="1">
              <a:spcBef>
                <a:spcPct val="50000"/>
              </a:spcBef>
              <a:buFont typeface="Arial" panose="020B0604020202020204" pitchFamily="34" charset="0"/>
              <a:buNone/>
            </a:pPr>
            <a:r>
              <a:rPr lang="zh-CN" altLang="en-US" sz="28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有氧</a:t>
            </a:r>
          </a:p>
        </p:txBody>
      </p:sp>
      <p:sp>
        <p:nvSpPr>
          <p:cNvPr id="10254" name="Text Box 13"/>
          <p:cNvSpPr txBox="1"/>
          <p:nvPr/>
        </p:nvSpPr>
        <p:spPr>
          <a:xfrm>
            <a:off x="7275830" y="3586798"/>
            <a:ext cx="1727200" cy="520700"/>
          </a:xfrm>
          <a:prstGeom prst="rect">
            <a:avLst/>
          </a:prstGeom>
          <a:noFill/>
          <a:ln w="9525">
            <a:noFill/>
          </a:ln>
        </p:spPr>
        <p:txBody>
          <a:bodyPr lIns="91422" tIns="45712" rIns="91422" bIns="45712">
            <a:spAutoFit/>
          </a:bodyPr>
          <a:lstStyle/>
          <a:p>
            <a:pPr eaLnBrk="1" hangingPunct="1">
              <a:spcBef>
                <a:spcPct val="50000"/>
              </a:spcBef>
              <a:buFont typeface="Arial" panose="020B0604020202020204" pitchFamily="34" charset="0"/>
              <a:buNone/>
            </a:pPr>
            <a:r>
              <a:rPr lang="zh-CN" altLang="en-US" sz="28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无氧</a:t>
            </a:r>
          </a:p>
        </p:txBody>
      </p:sp>
      <p:sp>
        <p:nvSpPr>
          <p:cNvPr id="10255" name="Text Box 14"/>
          <p:cNvSpPr txBox="1"/>
          <p:nvPr/>
        </p:nvSpPr>
        <p:spPr>
          <a:xfrm>
            <a:off x="4229100" y="5080953"/>
            <a:ext cx="4826000" cy="520700"/>
          </a:xfrm>
          <a:prstGeom prst="rect">
            <a:avLst/>
          </a:prstGeom>
          <a:noFill/>
          <a:ln w="9525">
            <a:noFill/>
          </a:ln>
        </p:spPr>
        <p:txBody>
          <a:bodyPr lIns="91422" tIns="45712" rIns="91422" bIns="45712">
            <a:spAutoFit/>
          </a:bodyPr>
          <a:lstStyle/>
          <a:p>
            <a:pPr eaLnBrk="1" hangingPunct="1">
              <a:spcBef>
                <a:spcPct val="50000"/>
              </a:spcBef>
              <a:buFont typeface="Arial" panose="020B0604020202020204" pitchFamily="34" charset="0"/>
              <a:buNone/>
            </a:pPr>
            <a:r>
              <a:rPr lang="zh-CN" altLang="en-US" sz="28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温度、</a:t>
            </a:r>
            <a:r>
              <a:rPr lang="en-US" altLang="zh-CN" sz="28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PH</a:t>
            </a:r>
            <a:r>
              <a:rPr lang="zh-CN" altLang="en-US" sz="28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、酵母菌的量等 </a:t>
            </a:r>
          </a:p>
        </p:txBody>
      </p:sp>
      <p:sp>
        <p:nvSpPr>
          <p:cNvPr id="10256" name="Text Box 15"/>
          <p:cNvSpPr txBox="1"/>
          <p:nvPr/>
        </p:nvSpPr>
        <p:spPr>
          <a:xfrm>
            <a:off x="6793230" y="4184015"/>
            <a:ext cx="1888490" cy="520700"/>
          </a:xfrm>
          <a:prstGeom prst="rect">
            <a:avLst/>
          </a:prstGeom>
          <a:noFill/>
          <a:ln w="38100" cap="flat" cmpd="sng">
            <a:solidFill>
              <a:schemeClr val="bg2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square" lIns="91422" tIns="45712" rIns="91422" bIns="45712">
            <a:spAutoFit/>
          </a:bodyPr>
          <a:lstStyle/>
          <a:p>
            <a:pPr eaLnBrk="1" hangingPunct="1">
              <a:spcBef>
                <a:spcPct val="50000"/>
              </a:spcBef>
              <a:buFont typeface="Arial" panose="020B0604020202020204" pitchFamily="34" charset="0"/>
              <a:buNone/>
            </a:pPr>
            <a:r>
              <a:rPr lang="zh-CN" altLang="en-US" sz="28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酒精、</a:t>
            </a:r>
            <a:r>
              <a:rPr lang="en-US" altLang="zh-CN" sz="28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CO</a:t>
            </a:r>
            <a:r>
              <a:rPr lang="en-US" altLang="zh-CN" sz="2800" b="1" baseline="-25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2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1336040" y="-10160"/>
            <a:ext cx="1101090" cy="645160"/>
          </a:xfrm>
          <a:prstGeom prst="rect">
            <a:avLst/>
          </a:prstGeom>
          <a:noFill/>
        </p:spPr>
        <p:txBody>
          <a:bodyPr wrap="none" rtlCol="0" anchor="t">
            <a:sp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zh-CN" altLang="en-US" sz="3600" b="1" i="1">
                <a:ln w="9525">
                  <a:noFill/>
                  <a:prstDash val="solid"/>
                </a:ln>
                <a:solidFill>
                  <a:srgbClr val="00206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实验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0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02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2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0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0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0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0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02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02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0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55" dur="500"/>
                                        <p:tgtEl>
                                          <p:spTgt spid="10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10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915" grpId="0"/>
      <p:bldP spid="13" grpId="0"/>
      <p:bldP spid="15" grpId="0"/>
      <p:bldP spid="10244" grpId="0"/>
      <p:bldP spid="10245" grpId="0" bldLvl="0" animBg="1"/>
      <p:bldP spid="10250" grpId="0"/>
      <p:bldP spid="10251" grpId="0"/>
      <p:bldP spid="10252" grpId="0" bldLvl="0" animBg="1"/>
      <p:bldP spid="10253" grpId="0"/>
      <p:bldP spid="10254" grpId="0"/>
      <p:bldP spid="10255" grpId="0"/>
      <p:bldP spid="10256" grpId="0" bldLvl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直接连接符 33"/>
          <p:cNvCxnSpPr/>
          <p:nvPr/>
        </p:nvCxnSpPr>
        <p:spPr>
          <a:xfrm>
            <a:off x="0" y="635000"/>
            <a:ext cx="42291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/>
          <p:nvPr/>
        </p:nvCxnSpPr>
        <p:spPr>
          <a:xfrm>
            <a:off x="7962900" y="635000"/>
            <a:ext cx="42291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2887345" y="230505"/>
            <a:ext cx="5692140" cy="645160"/>
          </a:xfrm>
          <a:prstGeom prst="rect">
            <a:avLst/>
          </a:prstGeom>
          <a:noFill/>
        </p:spPr>
        <p:txBody>
          <a:bodyPr wrap="none" rtlCol="0" anchor="t">
            <a:sp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zh-CN" altLang="en-US" sz="3600" b="1" i="1">
                <a:ln w="9525">
                  <a:noFill/>
                  <a:prstDash val="solid"/>
                </a:ln>
                <a:solidFill>
                  <a:srgbClr val="00206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探究酵母菌细胞呼吸的方式</a:t>
            </a:r>
          </a:p>
        </p:txBody>
      </p:sp>
      <p:sp>
        <p:nvSpPr>
          <p:cNvPr id="4" name="Text Box 3"/>
          <p:cNvSpPr txBox="1"/>
          <p:nvPr/>
        </p:nvSpPr>
        <p:spPr>
          <a:xfrm>
            <a:off x="265430" y="759460"/>
            <a:ext cx="10935970" cy="476885"/>
          </a:xfrm>
          <a:prstGeom prst="rect">
            <a:avLst/>
          </a:prstGeom>
          <a:noFill/>
          <a:ln w="38100" cap="flat" cmpd="sng">
            <a:noFill/>
            <a:prstDash val="solid"/>
            <a:miter/>
            <a:headEnd type="none" w="med" len="med"/>
            <a:tailEnd type="none" w="med" len="med"/>
          </a:ln>
        </p:spPr>
        <p:txBody>
          <a:bodyPr wrap="square" lIns="91422" tIns="45712" rIns="91422" bIns="45712">
            <a:spAutoFit/>
          </a:bodyPr>
          <a:lstStyle/>
          <a:p>
            <a:pPr eaLnBrk="1" hangingPunct="1">
              <a:lnSpc>
                <a:spcPct val="90000"/>
              </a:lnSpc>
              <a:spcBef>
                <a:spcPct val="50000"/>
              </a:spcBef>
              <a:buFont typeface="Arial" panose="020B0604020202020204" pitchFamily="34" charset="0"/>
              <a:buNone/>
            </a:pP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3.</a:t>
            </a: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设计实验</a:t>
            </a: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: </a:t>
            </a: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（控制变量）</a:t>
            </a:r>
          </a:p>
        </p:txBody>
      </p:sp>
      <p:sp>
        <p:nvSpPr>
          <p:cNvPr id="43010" name="Text Box 2"/>
          <p:cNvSpPr txBox="1"/>
          <p:nvPr/>
        </p:nvSpPr>
        <p:spPr>
          <a:xfrm>
            <a:off x="629920" y="1361440"/>
            <a:ext cx="3382010" cy="582295"/>
          </a:xfrm>
          <a:prstGeom prst="rect">
            <a:avLst/>
          </a:prstGeom>
          <a:noFill/>
          <a:ln w="28575" cap="flat" cmpd="sng">
            <a:solidFill>
              <a:srgbClr val="CC33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square" lIns="91422" tIns="45712" rIns="91422" bIns="45712">
            <a:spAutoFit/>
          </a:bodyPr>
          <a:lstStyle/>
          <a:p>
            <a:pPr>
              <a:spcBef>
                <a:spcPct val="50000"/>
              </a:spcBef>
              <a:buFont typeface="Arial" panose="020B0604020202020204" pitchFamily="34" charset="0"/>
              <a:buNone/>
            </a:pPr>
            <a:r>
              <a:rPr lang="zh-CN" altLang="en-US" sz="3200" b="1" dirty="0">
                <a:solidFill>
                  <a:srgbClr val="00206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►</a:t>
            </a:r>
            <a:r>
              <a:rPr lang="en-US" altLang="zh-CN" sz="3200" b="1" dirty="0">
                <a:solidFill>
                  <a:srgbClr val="00206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CO</a:t>
            </a:r>
            <a:r>
              <a:rPr lang="en-US" altLang="zh-CN" sz="3200" b="1" baseline="-25000" dirty="0">
                <a:solidFill>
                  <a:srgbClr val="00206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2</a:t>
            </a:r>
            <a:r>
              <a:rPr lang="zh-CN" altLang="en-US" sz="3200" b="1" dirty="0">
                <a:solidFill>
                  <a:srgbClr val="00206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的检测方法：</a:t>
            </a:r>
          </a:p>
        </p:txBody>
      </p:sp>
      <p:sp>
        <p:nvSpPr>
          <p:cNvPr id="12291" name="Text Box 3"/>
          <p:cNvSpPr txBox="1"/>
          <p:nvPr/>
        </p:nvSpPr>
        <p:spPr>
          <a:xfrm>
            <a:off x="265113" y="2082483"/>
            <a:ext cx="7397750" cy="520700"/>
          </a:xfrm>
          <a:prstGeom prst="rect">
            <a:avLst/>
          </a:prstGeom>
          <a:noFill/>
          <a:ln w="9525">
            <a:noFill/>
          </a:ln>
        </p:spPr>
        <p:txBody>
          <a:bodyPr lIns="91422" tIns="45712" rIns="91422" bIns="45712">
            <a:spAutoFit/>
          </a:bodyPr>
          <a:lstStyle/>
          <a:p>
            <a:pPr>
              <a:spcBef>
                <a:spcPct val="50000"/>
              </a:spcBef>
              <a:buFont typeface="Arial" panose="020B0604020202020204" pitchFamily="34" charset="0"/>
              <a:buNone/>
            </a:pPr>
            <a:r>
              <a:rPr lang="en-US" altLang="zh-CN" sz="28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1.</a:t>
            </a:r>
            <a:r>
              <a:rPr lang="zh-CN" altLang="en-US" sz="28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澄清的石灰水：</a:t>
            </a:r>
            <a:r>
              <a:rPr lang="zh-CN" altLang="en-US" sz="2800" b="1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澄清→浑浊</a:t>
            </a:r>
          </a:p>
        </p:txBody>
      </p:sp>
      <p:pic>
        <p:nvPicPr>
          <p:cNvPr id="12292" name="Picture 4" descr="DSCF0026"/>
          <p:cNvPicPr>
            <a:picLocks noChangeAspect="1"/>
          </p:cNvPicPr>
          <p:nvPr/>
        </p:nvPicPr>
        <p:blipFill>
          <a:blip r:embed="rId4"/>
          <a:srcRect r="1941" b="4792"/>
          <a:stretch>
            <a:fillRect/>
          </a:stretch>
        </p:blipFill>
        <p:spPr>
          <a:xfrm>
            <a:off x="516255" y="3670935"/>
            <a:ext cx="5357495" cy="232537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4820" name="文本框 1"/>
          <p:cNvSpPr txBox="1"/>
          <p:nvPr/>
        </p:nvSpPr>
        <p:spPr>
          <a:xfrm>
            <a:off x="265113" y="2876550"/>
            <a:ext cx="5903595" cy="520700"/>
          </a:xfrm>
          <a:prstGeom prst="rect">
            <a:avLst/>
          </a:prstGeom>
          <a:noFill/>
          <a:ln w="9525">
            <a:noFill/>
          </a:ln>
        </p:spPr>
        <p:txBody>
          <a:bodyPr wrap="none" lIns="91422" tIns="45712" rIns="91422" bIns="45712">
            <a:spAutoFit/>
          </a:bodyPr>
          <a:lstStyle/>
          <a:p>
            <a:pPr>
              <a:spcBef>
                <a:spcPct val="50000"/>
              </a:spcBef>
              <a:buFont typeface="Arial" panose="020B0604020202020204" pitchFamily="34" charset="0"/>
              <a:buNone/>
            </a:pPr>
            <a:r>
              <a:rPr lang="zh-CN" altLang="en-US" sz="28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2</a:t>
            </a:r>
            <a:r>
              <a:rPr lang="en-US" altLang="zh-CN" sz="28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.</a:t>
            </a:r>
            <a:r>
              <a:rPr lang="zh-CN" altLang="en-US" sz="28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溴麝香草酚蓝水溶液：</a:t>
            </a:r>
            <a:r>
              <a:rPr lang="zh-CN" altLang="en-US" sz="28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蓝→绿→黄</a:t>
            </a:r>
          </a:p>
        </p:txBody>
      </p:sp>
      <p:sp>
        <p:nvSpPr>
          <p:cNvPr id="44034" name="Text Box 5"/>
          <p:cNvSpPr txBox="1"/>
          <p:nvPr/>
        </p:nvSpPr>
        <p:spPr>
          <a:xfrm>
            <a:off x="6274435" y="1361440"/>
            <a:ext cx="3695065" cy="582295"/>
          </a:xfrm>
          <a:prstGeom prst="rect">
            <a:avLst/>
          </a:prstGeom>
          <a:solidFill>
            <a:schemeClr val="bg1"/>
          </a:solidFill>
          <a:ln w="28575" cap="flat" cmpd="sng">
            <a:solidFill>
              <a:srgbClr val="CC33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square" lIns="91422" tIns="45712" rIns="91422" bIns="45712">
            <a:spAutoFit/>
          </a:bodyPr>
          <a:lstStyle/>
          <a:p>
            <a:pPr>
              <a:spcBef>
                <a:spcPct val="50000"/>
              </a:spcBef>
              <a:buFont typeface="Arial" panose="020B0604020202020204" pitchFamily="34" charset="0"/>
              <a:buNone/>
            </a:pPr>
            <a:r>
              <a:rPr lang="zh-CN" altLang="en-US" sz="3200" b="1" dirty="0">
                <a:solidFill>
                  <a:srgbClr val="00206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►酒精的检测方法：</a:t>
            </a:r>
          </a:p>
        </p:txBody>
      </p:sp>
      <p:sp>
        <p:nvSpPr>
          <p:cNvPr id="12294" name="Text Box 6"/>
          <p:cNvSpPr txBox="1"/>
          <p:nvPr/>
        </p:nvSpPr>
        <p:spPr>
          <a:xfrm>
            <a:off x="6274435" y="1943735"/>
            <a:ext cx="5917565" cy="1295400"/>
          </a:xfrm>
          <a:prstGeom prst="rect">
            <a:avLst/>
          </a:prstGeom>
          <a:noFill/>
          <a:ln w="9525">
            <a:noFill/>
          </a:ln>
        </p:spPr>
        <p:txBody>
          <a:bodyPr wrap="square" lIns="91422" tIns="45712" rIns="91422" bIns="45712">
            <a:spAutoFit/>
          </a:bodyPr>
          <a:lstStyle/>
          <a:p>
            <a:pPr>
              <a:lnSpc>
                <a:spcPct val="140000"/>
              </a:lnSpc>
              <a:buFont typeface="Arial" panose="020B0604020202020204" pitchFamily="34" charset="0"/>
              <a:buNone/>
            </a:pPr>
            <a:r>
              <a:rPr lang="zh-CN" altLang="en-US" sz="28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橙色的</a:t>
            </a:r>
            <a:r>
              <a:rPr lang="zh-CN" altLang="en-US" sz="2800" b="1" u="sng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重铬酸钾溶液</a:t>
            </a:r>
            <a:r>
              <a:rPr lang="zh-CN" altLang="en-US" sz="28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在</a:t>
            </a:r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酸性</a:t>
            </a:r>
            <a:r>
              <a:rPr lang="zh-CN" altLang="en-US" sz="28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下与酒精发生反应：</a:t>
            </a:r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zh-CN" altLang="en-US" sz="2800" b="1" dirty="0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橙色</a:t>
            </a:r>
            <a:r>
              <a:rPr lang="zh-CN" altLang="en-US" sz="28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→</a:t>
            </a:r>
            <a:r>
              <a:rPr lang="zh-CN" altLang="en-US" sz="2800" b="1" dirty="0">
                <a:solidFill>
                  <a:srgbClr val="00702C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灰绿色</a:t>
            </a:r>
          </a:p>
        </p:txBody>
      </p:sp>
      <p:pic>
        <p:nvPicPr>
          <p:cNvPr id="12295" name="Picture 7" descr="DSCF0032"/>
          <p:cNvPicPr>
            <a:picLocks noChangeAspect="1"/>
          </p:cNvPicPr>
          <p:nvPr/>
        </p:nvPicPr>
        <p:blipFill>
          <a:blip r:embed="rId5"/>
          <a:srcRect l="25739" r="29535" b="9494"/>
          <a:stretch>
            <a:fillRect/>
          </a:stretch>
        </p:blipFill>
        <p:spPr>
          <a:xfrm>
            <a:off x="6834188" y="3670935"/>
            <a:ext cx="1333500" cy="243363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2296" name="AutoShape 8"/>
          <p:cNvSpPr/>
          <p:nvPr/>
        </p:nvSpPr>
        <p:spPr>
          <a:xfrm>
            <a:off x="8490268" y="4501515"/>
            <a:ext cx="800100" cy="565150"/>
          </a:xfrm>
          <a:prstGeom prst="rightArrow">
            <a:avLst>
              <a:gd name="adj1" fmla="val 50000"/>
              <a:gd name="adj2" fmla="val 35347"/>
            </a:avLst>
          </a:prstGeom>
          <a:solidFill>
            <a:srgbClr val="002060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1422" tIns="45712" rIns="91422" bIns="45712" anchor="ctr"/>
          <a:lstStyle/>
          <a:p>
            <a:pPr>
              <a:buFont typeface="Arial" panose="020B0604020202020204" pitchFamily="34" charset="0"/>
              <a:buNone/>
            </a:pPr>
            <a:endParaRPr lang="zh-CN" altLang="en-US" dirty="0">
              <a:latin typeface="Arial" panose="020B0604020202020204" pitchFamily="34" charset="0"/>
            </a:endParaRPr>
          </a:p>
        </p:txBody>
      </p:sp>
      <p:pic>
        <p:nvPicPr>
          <p:cNvPr id="12297" name="Picture 9" descr="DSCF0044"/>
          <p:cNvPicPr>
            <a:picLocks noChangeAspect="1"/>
          </p:cNvPicPr>
          <p:nvPr/>
        </p:nvPicPr>
        <p:blipFill>
          <a:blip r:embed="rId6"/>
          <a:srcRect l="32927" t="47154" r="35365" b="7317"/>
          <a:stretch>
            <a:fillRect/>
          </a:stretch>
        </p:blipFill>
        <p:spPr>
          <a:xfrm>
            <a:off x="9544368" y="3680460"/>
            <a:ext cx="1249362" cy="241458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文本框 2"/>
          <p:cNvSpPr txBox="1"/>
          <p:nvPr/>
        </p:nvSpPr>
        <p:spPr>
          <a:xfrm>
            <a:off x="1336040" y="-10160"/>
            <a:ext cx="1101090" cy="645160"/>
          </a:xfrm>
          <a:prstGeom prst="rect">
            <a:avLst/>
          </a:prstGeom>
          <a:noFill/>
        </p:spPr>
        <p:txBody>
          <a:bodyPr wrap="none" rtlCol="0" anchor="t">
            <a:sp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zh-CN" altLang="en-US" sz="3600" b="1" i="1">
                <a:ln w="9525">
                  <a:noFill/>
                  <a:prstDash val="solid"/>
                </a:ln>
                <a:solidFill>
                  <a:srgbClr val="00206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实验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random/>
        <p:sndAc>
          <p:endSnd/>
        </p:sndAc>
      </p:transition>
    </mc:Choice>
    <mc:Fallback xmlns="">
      <p:transition spd="med">
        <p:random/>
        <p:sndAc>
          <p:endSnd/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12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48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22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22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2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22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22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44" dur="500"/>
                                        <p:tgtEl>
                                          <p:spTgt spid="12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22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22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2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010" grpId="0" animBg="1"/>
      <p:bldP spid="12291" grpId="0"/>
      <p:bldP spid="34820" grpId="0"/>
      <p:bldP spid="44034" grpId="0" animBg="1"/>
      <p:bldP spid="12294" grpId="0"/>
      <p:bldP spid="12296" grpId="0" bldLvl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fce02f6d-e5cd-4546-9067-9c516b8d3097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97d3ba61-682d-434a-87f9-9a01dafa7468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97d3ba61-682d-434a-87f9-9a01dafa7468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97d3ba61-682d-434a-87f9-9a01dafa7468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97d3ba61-682d-434a-87f9-9a01dafa7468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97d3ba61-682d-434a-87f9-9a01dafa7468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444c1112-77b0-44fd-b649-ab1d9e70d739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8c9d5d35-cb7f-44f8-bfde-3de0a11f51c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444c1112-77b0-44fd-b649-ab1d9e70d739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444c1112-77b0-44fd-b649-ab1d9e70d739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444c1112-77b0-44fd-b649-ab1d9e70d73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c2a00a56-1909-4be2-9496-2cab7d0080d2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444c1112-77b0-44fd-b649-ab1d9e70d739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444c1112-77b0-44fd-b649-ab1d9e70d739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444c1112-77b0-44fd-b649-ab1d9e70d739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444c1112-77b0-44fd-b649-ab1d9e70d739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444c1112-77b0-44fd-b649-ab1d9e70d739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a4e1c7fc-1b1f-47ae-8801-73459470bffd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c2a00a56-1909-4be2-9496-2cab7d0080d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3389ca0e-54a0-423b-be57-9cfe4a4acd7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0ed1754b-4077-4e8e-adb3-51bd0c33cd6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97d3ba61-682d-434a-87f9-9a01dafa7468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97d3ba61-682d-434a-87f9-9a01dafa7468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97d3ba61-682d-434a-87f9-9a01dafa7468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97d3ba61-682d-434a-87f9-9a01dafa7468"/>
</p:tagLst>
</file>

<file path=ppt/theme/theme1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包图主题2</Template>
  <TotalTime>179</TotalTime>
  <Words>3366</Words>
  <Application>Microsoft Office PowerPoint</Application>
  <PresentationFormat>宽屏</PresentationFormat>
  <Paragraphs>570</Paragraphs>
  <Slides>45</Slides>
  <Notes>28</Notes>
  <HiddenSlides>0</HiddenSlides>
  <MMClips>0</MMClips>
  <ScaleCrop>false</ScaleCrop>
  <HeadingPairs>
    <vt:vector size="8" baseType="variant">
      <vt:variant>
        <vt:lpstr>已用的字体</vt:lpstr>
      </vt:variant>
      <vt:variant>
        <vt:i4>25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0</vt:i4>
      </vt:variant>
      <vt:variant>
        <vt:lpstr>幻灯片标题</vt:lpstr>
      </vt:variant>
      <vt:variant>
        <vt:i4>45</vt:i4>
      </vt:variant>
    </vt:vector>
  </HeadingPairs>
  <TitlesOfParts>
    <vt:vector size="71" baseType="lpstr">
      <vt:lpstr>NEU-BZ-S92</vt:lpstr>
      <vt:lpstr>等线</vt:lpstr>
      <vt:lpstr>方正书宋_GBK</vt:lpstr>
      <vt:lpstr>仿宋</vt:lpstr>
      <vt:lpstr>仿宋_GB2312</vt:lpstr>
      <vt:lpstr>黑体</vt:lpstr>
      <vt:lpstr>华文行楷</vt:lpstr>
      <vt:lpstr>华文新魏</vt:lpstr>
      <vt:lpstr>华文中宋</vt:lpstr>
      <vt:lpstr>楷体</vt:lpstr>
      <vt:lpstr>楷体_GB2312</vt:lpstr>
      <vt:lpstr>隶书</vt:lpstr>
      <vt:lpstr>宋体</vt:lpstr>
      <vt:lpstr>微软雅黑</vt:lpstr>
      <vt:lpstr>Agency FB</vt:lpstr>
      <vt:lpstr>Arial</vt:lpstr>
      <vt:lpstr>Arial Black</vt:lpstr>
      <vt:lpstr>Calibri</vt:lpstr>
      <vt:lpstr>Comic Sans MS</vt:lpstr>
      <vt:lpstr>Courier New</vt:lpstr>
      <vt:lpstr>Lucida Sans Unicode</vt:lpstr>
      <vt:lpstr>Tahoma</vt:lpstr>
      <vt:lpstr>Times New Roman</vt:lpstr>
      <vt:lpstr>Verdana</vt:lpstr>
      <vt:lpstr>Wingdings</vt:lpstr>
      <vt:lpstr>第一PPT，www.1ppt.com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第一PPT</dc:creator>
  <cp:keywords>www.1ppt.com</cp:keywords>
  <dc:description>www.1ppt.com</dc:description>
  <cp:lastModifiedBy>Administrator</cp:lastModifiedBy>
  <cp:revision>60</cp:revision>
  <dcterms:created xsi:type="dcterms:W3CDTF">2017-08-08T02:58:00Z</dcterms:created>
  <dcterms:modified xsi:type="dcterms:W3CDTF">2019-12-04T03:18:28Z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2052-10.1.0.7697</vt:lpwstr>
  </property>
</Properties>
</file>